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7" r:id="rId19"/>
    <p:sldId id="273" r:id="rId20"/>
    <p:sldId id="274" r:id="rId21"/>
    <p:sldId id="275" r:id="rId22"/>
    <p:sldId id="276" r:id="rId23"/>
    <p:sldId id="279" r:id="rId24"/>
    <p:sldId id="280" r:id="rId25"/>
    <p:sldId id="278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4635"/>
  </p:normalViewPr>
  <p:slideViewPr>
    <p:cSldViewPr snapToGrid="0" snapToObjects="1">
      <p:cViewPr varScale="1">
        <p:scale>
          <a:sx n="104" d="100"/>
          <a:sy n="104" d="100"/>
        </p:scale>
        <p:origin x="80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C0464-DD8E-5944-9B3A-179C2F1846AA}" type="datetimeFigureOut">
              <a:rPr lang="sr-Latn-RS" smtClean="0"/>
              <a:t>11.12.24.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CF327A92-F140-084A-A927-38FF122B968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9804612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C0464-DD8E-5944-9B3A-179C2F1846AA}" type="datetimeFigureOut">
              <a:rPr lang="sr-Latn-RS" smtClean="0"/>
              <a:t>11.12.24.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F327A92-F140-084A-A927-38FF122B968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6928758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C0464-DD8E-5944-9B3A-179C2F1846AA}" type="datetimeFigureOut">
              <a:rPr lang="sr-Latn-RS" smtClean="0"/>
              <a:t>11.12.24.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F327A92-F140-084A-A927-38FF122B9680}" type="slidenum">
              <a:rPr lang="sr-Latn-RS" smtClean="0"/>
              <a:t>‹#›</a:t>
            </a:fld>
            <a:endParaRPr lang="sr-Latn-R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085303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C0464-DD8E-5944-9B3A-179C2F1846AA}" type="datetimeFigureOut">
              <a:rPr lang="sr-Latn-RS" smtClean="0"/>
              <a:t>11.12.24.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F327A92-F140-084A-A927-38FF122B968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7664967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C0464-DD8E-5944-9B3A-179C2F1846AA}" type="datetimeFigureOut">
              <a:rPr lang="sr-Latn-RS" smtClean="0"/>
              <a:t>11.12.24.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F327A92-F140-084A-A927-38FF122B9680}" type="slidenum">
              <a:rPr lang="sr-Latn-RS" smtClean="0"/>
              <a:t>‹#›</a:t>
            </a:fld>
            <a:endParaRPr lang="sr-Latn-R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232219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C0464-DD8E-5944-9B3A-179C2F1846AA}" type="datetimeFigureOut">
              <a:rPr lang="sr-Latn-RS" smtClean="0"/>
              <a:t>11.12.24.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F327A92-F140-084A-A927-38FF122B968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0691759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C0464-DD8E-5944-9B3A-179C2F1846AA}" type="datetimeFigureOut">
              <a:rPr lang="sr-Latn-RS" smtClean="0"/>
              <a:t>11.12.24.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27A92-F140-084A-A927-38FF122B968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9615925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C0464-DD8E-5944-9B3A-179C2F1846AA}" type="datetimeFigureOut">
              <a:rPr lang="sr-Latn-RS" smtClean="0"/>
              <a:t>11.12.24.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27A92-F140-084A-A927-38FF122B968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150186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C0464-DD8E-5944-9B3A-179C2F1846AA}" type="datetimeFigureOut">
              <a:rPr lang="sr-Latn-RS" smtClean="0"/>
              <a:t>11.12.24.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27A92-F140-084A-A927-38FF122B968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612361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C0464-DD8E-5944-9B3A-179C2F1846AA}" type="datetimeFigureOut">
              <a:rPr lang="sr-Latn-RS" smtClean="0"/>
              <a:t>11.12.24.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F327A92-F140-084A-A927-38FF122B968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922320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C0464-DD8E-5944-9B3A-179C2F1846AA}" type="datetimeFigureOut">
              <a:rPr lang="sr-Latn-RS" smtClean="0"/>
              <a:t>11.12.24.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F327A92-F140-084A-A927-38FF122B968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1324043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C0464-DD8E-5944-9B3A-179C2F1846AA}" type="datetimeFigureOut">
              <a:rPr lang="sr-Latn-RS" smtClean="0"/>
              <a:t>11.12.24.</a:t>
            </a:fld>
            <a:endParaRPr lang="sr-Latn-R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F327A92-F140-084A-A927-38FF122B968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47849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C0464-DD8E-5944-9B3A-179C2F1846AA}" type="datetimeFigureOut">
              <a:rPr lang="sr-Latn-RS" smtClean="0"/>
              <a:t>11.12.24.</a:t>
            </a:fld>
            <a:endParaRPr lang="sr-Latn-R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27A92-F140-084A-A927-38FF122B968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64067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C0464-DD8E-5944-9B3A-179C2F1846AA}" type="datetimeFigureOut">
              <a:rPr lang="sr-Latn-RS" smtClean="0"/>
              <a:t>11.12.24.</a:t>
            </a:fld>
            <a:endParaRPr lang="sr-Latn-R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27A92-F140-084A-A927-38FF122B968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416342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C0464-DD8E-5944-9B3A-179C2F1846AA}" type="datetimeFigureOut">
              <a:rPr lang="sr-Latn-RS" smtClean="0"/>
              <a:t>11.12.24.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27A92-F140-084A-A927-38FF122B968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765284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C0464-DD8E-5944-9B3A-179C2F1846AA}" type="datetimeFigureOut">
              <a:rPr lang="sr-Latn-RS" smtClean="0"/>
              <a:t>11.12.24.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F327A92-F140-084A-A927-38FF122B968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235619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4C0464-DD8E-5944-9B3A-179C2F1846AA}" type="datetimeFigureOut">
              <a:rPr lang="sr-Latn-RS" smtClean="0"/>
              <a:t>11.12.24.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CF327A92-F140-084A-A927-38FF122B968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647630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s://www.google.rs/url?sa=i&amp;rct=j&amp;q=&amp;esrc=s&amp;source=images&amp;cd=&amp;cad=rja&amp;uact=8&amp;ved=2ahUKEwi8yLC1wo3dAhVPMewKHQ3lD6IQjRx6BAgBEAU&amp;url=https://www.slideshare.net/Eva983/brazdanje&amp;psig=AOvVaw0g9knzUNtL2FDg4aXKnoEA&amp;ust=1535467824273226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rs/url?sa=i&amp;rct=j&amp;q=&amp;esrc=s&amp;source=images&amp;cd=&amp;cad=rja&amp;uact=8&amp;ved=2ahUKEwjH1b-pxo3dAhWQ_aQKHaIoDOIQjRx6BAgBEAU&amp;url=https://www.researchgate.net/figure/Illustration-of-embryo-at-day-8-At-8-d-after-fertilization-inner-cell-mass_fig1_6564600&amp;psig=AOvVaw1HaGdz31qF7nFCIkd3fH5s&amp;ust=1535470178094664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www.google.rs/url?sa=i&amp;rct=j&amp;q=&amp;esrc=s&amp;source=images&amp;cd=&amp;ved=2ahUKEwi7jIPty43dAhVNMewKHUG9C1cQjRx6BAgBEAU&amp;url=https://www.slideshare.net/shahmohammadzulfiquar/general-embryology-55065708&amp;psig=AOvVaw2gF09mQCPe3uBEe_Gay01b&amp;ust=1535471649757617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hyperlink" Target="http://www.google.rs/url?sa=i&amp;rct=j&amp;q=&amp;esrc=s&amp;source=images&amp;cd=&amp;cad=rja&amp;uact=8&amp;ved=2ahUKEwjZvt3Gzo3dAhVCDOwKHe_BAvwQjRx6BAgBEAU&amp;url=http://viarevision.wikia.com/wiki/Origin_of_cells_and_tissues&amp;psig=AOvVaw2gF09mQCPe3uBEe_Gay01b&amp;ust=1535471649757617" TargetMode="External"/><Relationship Id="rId4" Type="http://schemas.microsoft.com/office/2007/relationships/hdphoto" Target="../media/hdphoto3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hyperlink" Target="http://www.google.rs/url?sa=i&amp;rct=j&amp;q=&amp;esrc=s&amp;source=images&amp;cd=&amp;cad=rja&amp;uact=8&amp;ved=2ahUKEwjrgtODz43dAhWD3KQKHd7wBk0QjRx6BAgBEAU&amp;url=http://www.angelfire.com/sc3/toxchick/celmolbio/celmolbio17.html&amp;psig=AOvVaw2gF09mQCPe3uBEe_Gay01b&amp;ust=1535471649757617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bionet-skola.com/w/Datoteka:Brazdanje.jpg" TargetMode="Externa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google.rs/url?sa=i&amp;rct=j&amp;q=&amp;esrc=s&amp;source=images&amp;cd=&amp;cad=rja&amp;uact=8&amp;ved=2ahUKEwi8l_2Zwo3dAhVGzKQKHW_xAp8QjRx6BAgBEAU&amp;url=https://bs.wikipedia.org/wiki/Brazdanje&amp;psig=AOvVaw0g9knzUNtL2FDg4aXKnoEA&amp;ust=1535467824273226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19BB50-720B-104D-82A2-4329DFE7FF4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Latn-RS" dirty="0" err="1"/>
              <a:t>Mammalian</a:t>
            </a:r>
            <a:r>
              <a:rPr lang="sr-Latn-RS" dirty="0"/>
              <a:t> </a:t>
            </a:r>
            <a:r>
              <a:rPr lang="sr-Latn-RS" dirty="0" err="1"/>
              <a:t>embryonic</a:t>
            </a:r>
            <a:r>
              <a:rPr lang="sr-Latn-RS" dirty="0"/>
              <a:t> </a:t>
            </a:r>
            <a:r>
              <a:rPr lang="sr-Latn-RS" dirty="0" err="1"/>
              <a:t>development</a:t>
            </a:r>
            <a:endParaRPr lang="sr-Latn-R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70A2A8-C792-E647-9F0D-9D03CDBFABF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739948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F36B6F-957E-1440-A925-3C3BE42F80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Blastocyst</a:t>
            </a:r>
            <a:endParaRPr lang="sr-Lat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E521B3-A5EC-AD45-9E2C-D5B27FB4DD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6912" y="1913467"/>
            <a:ext cx="7265988" cy="3777622"/>
          </a:xfrm>
        </p:spPr>
        <p:txBody>
          <a:bodyPr>
            <a:normAutofit lnSpcReduction="10000"/>
          </a:bodyPr>
          <a:lstStyle/>
          <a:p>
            <a:r>
              <a:rPr lang="sr-Latn-RS" dirty="0"/>
              <a:t>At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blastocyst</a:t>
            </a:r>
            <a:r>
              <a:rPr lang="sr-Latn-RS" dirty="0"/>
              <a:t> </a:t>
            </a:r>
            <a:r>
              <a:rPr lang="sr-Latn-RS" dirty="0" err="1"/>
              <a:t>stage</a:t>
            </a:r>
            <a:r>
              <a:rPr lang="sr-Latn-RS" dirty="0"/>
              <a:t>,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embryo</a:t>
            </a:r>
            <a:r>
              <a:rPr lang="sr-Latn-RS" dirty="0"/>
              <a:t>, </a:t>
            </a:r>
            <a:r>
              <a:rPr lang="sr-Latn-RS" dirty="0" err="1"/>
              <a:t>consists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two</a:t>
            </a:r>
            <a:r>
              <a:rPr lang="sr-Latn-RS" dirty="0"/>
              <a:t> </a:t>
            </a:r>
            <a:r>
              <a:rPr lang="sr-Latn-RS" dirty="0" err="1"/>
              <a:t>types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cells</a:t>
            </a:r>
            <a:r>
              <a:rPr lang="sr-Latn-RS" dirty="0"/>
              <a:t>:</a:t>
            </a:r>
          </a:p>
          <a:p>
            <a:r>
              <a:rPr lang="sr-Latn-RS" dirty="0" err="1"/>
              <a:t>An</a:t>
            </a:r>
            <a:r>
              <a:rPr lang="sr-Latn-RS" dirty="0"/>
              <a:t> </a:t>
            </a:r>
            <a:r>
              <a:rPr lang="sr-Latn-RS" dirty="0" err="1"/>
              <a:t>outer</a:t>
            </a:r>
            <a:r>
              <a:rPr lang="sr-Latn-RS" dirty="0"/>
              <a:t> </a:t>
            </a:r>
            <a:r>
              <a:rPr lang="sr-Latn-RS" dirty="0" err="1"/>
              <a:t>epithelial</a:t>
            </a:r>
            <a:r>
              <a:rPr lang="sr-Latn-RS" dirty="0"/>
              <a:t> </a:t>
            </a:r>
            <a:r>
              <a:rPr lang="sr-Latn-RS" dirty="0" err="1"/>
              <a:t>layer</a:t>
            </a:r>
            <a:r>
              <a:rPr lang="sr-Latn-RS" dirty="0"/>
              <a:t> (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trophoblast</a:t>
            </a:r>
            <a:r>
              <a:rPr lang="sr-Latn-RS" dirty="0"/>
              <a:t>) </a:t>
            </a:r>
            <a:r>
              <a:rPr lang="sr-Latn-RS" dirty="0" err="1"/>
              <a:t>that</a:t>
            </a:r>
            <a:r>
              <a:rPr lang="sr-Latn-RS" dirty="0"/>
              <a:t> </a:t>
            </a:r>
            <a:r>
              <a:rPr lang="sr-Latn-RS" dirty="0" err="1"/>
              <a:t>surrounds</a:t>
            </a:r>
            <a:r>
              <a:rPr lang="sr-Latn-RS" dirty="0"/>
              <a:t> a </a:t>
            </a:r>
            <a:r>
              <a:rPr lang="sr-Latn-RS" dirty="0" err="1"/>
              <a:t>small</a:t>
            </a:r>
            <a:r>
              <a:rPr lang="sr-Latn-RS" dirty="0"/>
              <a:t> </a:t>
            </a:r>
            <a:r>
              <a:rPr lang="sr-Latn-RS" dirty="0" err="1"/>
              <a:t>inner</a:t>
            </a:r>
            <a:r>
              <a:rPr lang="sr-Latn-RS" dirty="0"/>
              <a:t> </a:t>
            </a:r>
            <a:r>
              <a:rPr lang="sr-Latn-RS" dirty="0" err="1"/>
              <a:t>group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cells</a:t>
            </a:r>
            <a:r>
              <a:rPr lang="sr-Latn-RS" dirty="0"/>
              <a:t> </a:t>
            </a:r>
            <a:r>
              <a:rPr lang="sr-Latn-RS" dirty="0" err="1"/>
              <a:t>called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inner</a:t>
            </a:r>
            <a:r>
              <a:rPr lang="sr-Latn-RS" dirty="0"/>
              <a:t> </a:t>
            </a:r>
            <a:r>
              <a:rPr lang="sr-Latn-RS" dirty="0" err="1"/>
              <a:t>cell</a:t>
            </a:r>
            <a:r>
              <a:rPr lang="sr-Latn-RS" dirty="0"/>
              <a:t> </a:t>
            </a:r>
            <a:r>
              <a:rPr lang="sr-Latn-RS" dirty="0" err="1"/>
              <a:t>mass</a:t>
            </a:r>
            <a:r>
              <a:rPr lang="sr-Latn-RS" dirty="0"/>
              <a:t>.</a:t>
            </a:r>
          </a:p>
          <a:p>
            <a:endParaRPr lang="sr-Latn-RS" dirty="0"/>
          </a:p>
          <a:p>
            <a:r>
              <a:rPr lang="sr-Latn-RS" dirty="0" err="1"/>
              <a:t>These</a:t>
            </a:r>
            <a:r>
              <a:rPr lang="sr-Latn-RS" dirty="0"/>
              <a:t> </a:t>
            </a:r>
            <a:r>
              <a:rPr lang="sr-Latn-RS" dirty="0" err="1"/>
              <a:t>two</a:t>
            </a:r>
            <a:r>
              <a:rPr lang="sr-Latn-RS" dirty="0"/>
              <a:t> </a:t>
            </a:r>
            <a:r>
              <a:rPr lang="sr-Latn-RS" dirty="0" err="1"/>
              <a:t>cell</a:t>
            </a:r>
            <a:r>
              <a:rPr lang="sr-Latn-RS" dirty="0"/>
              <a:t> </a:t>
            </a:r>
            <a:r>
              <a:rPr lang="sr-Latn-RS" dirty="0" err="1"/>
              <a:t>typer</a:t>
            </a:r>
            <a:r>
              <a:rPr lang="sr-Latn-RS" dirty="0"/>
              <a:t> </a:t>
            </a:r>
            <a:r>
              <a:rPr lang="sr-Latn-RS" dirty="0" err="1"/>
              <a:t>reflects</a:t>
            </a:r>
            <a:r>
              <a:rPr lang="sr-Latn-RS" dirty="0"/>
              <a:t> major </a:t>
            </a:r>
            <a:r>
              <a:rPr lang="sr-Latn-RS" dirty="0" err="1"/>
              <a:t>organizational</a:t>
            </a:r>
            <a:r>
              <a:rPr lang="sr-Latn-RS" dirty="0"/>
              <a:t> </a:t>
            </a:r>
            <a:r>
              <a:rPr lang="sr-Latn-RS" dirty="0" err="1"/>
              <a:t>changes</a:t>
            </a:r>
            <a:r>
              <a:rPr lang="sr-Latn-RS" dirty="0"/>
              <a:t> </a:t>
            </a:r>
            <a:r>
              <a:rPr lang="sr-Latn-RS" dirty="0" err="1"/>
              <a:t>that</a:t>
            </a:r>
            <a:r>
              <a:rPr lang="sr-Latn-RS" dirty="0"/>
              <a:t> </a:t>
            </a:r>
            <a:r>
              <a:rPr lang="sr-Latn-RS" dirty="0" err="1"/>
              <a:t>have</a:t>
            </a:r>
            <a:r>
              <a:rPr lang="sr-Latn-RS" dirty="0"/>
              <a:t> </a:t>
            </a:r>
            <a:r>
              <a:rPr lang="sr-Latn-RS" dirty="0" err="1"/>
              <a:t>occurred</a:t>
            </a:r>
            <a:r>
              <a:rPr lang="sr-Latn-RS" dirty="0"/>
              <a:t> </a:t>
            </a:r>
            <a:r>
              <a:rPr lang="sr-Latn-RS" dirty="0" err="1"/>
              <a:t>within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embryo</a:t>
            </a:r>
            <a:r>
              <a:rPr lang="sr-Latn-RS" dirty="0"/>
              <a:t>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represents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specialization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blastomeres</a:t>
            </a:r>
            <a:r>
              <a:rPr lang="sr-Latn-RS" dirty="0"/>
              <a:t> </a:t>
            </a:r>
            <a:r>
              <a:rPr lang="sr-Latn-RS" dirty="0" err="1"/>
              <a:t>into</a:t>
            </a:r>
            <a:r>
              <a:rPr lang="sr-Latn-RS" dirty="0"/>
              <a:t> </a:t>
            </a:r>
            <a:r>
              <a:rPr lang="sr-Latn-RS" dirty="0" err="1"/>
              <a:t>two</a:t>
            </a:r>
            <a:r>
              <a:rPr lang="sr-Latn-RS" dirty="0"/>
              <a:t> </a:t>
            </a:r>
            <a:r>
              <a:rPr lang="sr-Latn-RS" dirty="0" err="1"/>
              <a:t>distinct</a:t>
            </a:r>
            <a:r>
              <a:rPr lang="sr-Latn-RS" dirty="0"/>
              <a:t> </a:t>
            </a:r>
            <a:r>
              <a:rPr lang="sr-Latn-RS" dirty="0" err="1"/>
              <a:t>cell</a:t>
            </a:r>
            <a:r>
              <a:rPr lang="sr-Latn-RS" dirty="0"/>
              <a:t> </a:t>
            </a:r>
            <a:r>
              <a:rPr lang="sr-Latn-RS" dirty="0" err="1"/>
              <a:t>lineages</a:t>
            </a:r>
            <a:r>
              <a:rPr lang="sr-Latn-RS" dirty="0"/>
              <a:t>.</a:t>
            </a:r>
          </a:p>
          <a:p>
            <a:r>
              <a:rPr lang="sr-Latn-RS" dirty="0" err="1"/>
              <a:t>Cells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inner</a:t>
            </a:r>
            <a:r>
              <a:rPr lang="sr-Latn-RS" dirty="0"/>
              <a:t> </a:t>
            </a:r>
            <a:r>
              <a:rPr lang="sr-Latn-RS" dirty="0" err="1"/>
              <a:t>cell</a:t>
            </a:r>
            <a:r>
              <a:rPr lang="sr-Latn-RS" dirty="0"/>
              <a:t> </a:t>
            </a:r>
            <a:r>
              <a:rPr lang="sr-Latn-RS" dirty="0" err="1"/>
              <a:t>mass</a:t>
            </a:r>
            <a:r>
              <a:rPr lang="sr-Latn-RS" dirty="0"/>
              <a:t> </a:t>
            </a:r>
            <a:r>
              <a:rPr lang="sr-Latn-RS" dirty="0" err="1"/>
              <a:t>give</a:t>
            </a:r>
            <a:r>
              <a:rPr lang="sr-Latn-RS" dirty="0"/>
              <a:t> rise to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body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embryo</a:t>
            </a:r>
            <a:r>
              <a:rPr lang="sr-Latn-RS" dirty="0"/>
              <a:t> </a:t>
            </a:r>
            <a:r>
              <a:rPr lang="sr-Latn-RS" dirty="0" err="1"/>
              <a:t>itself</a:t>
            </a:r>
            <a:r>
              <a:rPr lang="sr-Latn-RS" dirty="0"/>
              <a:t>, </a:t>
            </a:r>
            <a:r>
              <a:rPr lang="sr-Latn-RS" dirty="0" err="1"/>
              <a:t>whereas</a:t>
            </a:r>
            <a:r>
              <a:rPr lang="sr-Latn-RS" dirty="0"/>
              <a:t> </a:t>
            </a:r>
            <a:r>
              <a:rPr lang="sr-Latn-RS" dirty="0" err="1"/>
              <a:t>cells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trophoblast</a:t>
            </a:r>
            <a:r>
              <a:rPr lang="sr-Latn-RS" dirty="0"/>
              <a:t> </a:t>
            </a:r>
            <a:r>
              <a:rPr lang="sr-Latn-RS" dirty="0" err="1"/>
              <a:t>form</a:t>
            </a:r>
            <a:r>
              <a:rPr lang="sr-Latn-RS" dirty="0"/>
              <a:t> </a:t>
            </a:r>
            <a:r>
              <a:rPr lang="sr-Latn-RS" dirty="0" err="1"/>
              <a:t>only</a:t>
            </a:r>
            <a:r>
              <a:rPr lang="sr-Latn-RS" dirty="0"/>
              <a:t> </a:t>
            </a:r>
            <a:r>
              <a:rPr lang="sr-Latn-RS" dirty="0" err="1"/>
              <a:t>extraembryonic</a:t>
            </a:r>
            <a:r>
              <a:rPr lang="sr-Latn-RS" dirty="0"/>
              <a:t> </a:t>
            </a:r>
            <a:r>
              <a:rPr lang="sr-Latn-RS" dirty="0" err="1"/>
              <a:t>structures</a:t>
            </a:r>
            <a:r>
              <a:rPr lang="sr-Latn-RS" dirty="0"/>
              <a:t>, </a:t>
            </a:r>
            <a:r>
              <a:rPr lang="sr-Latn-RS" dirty="0" err="1"/>
              <a:t>including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placenta.</a:t>
            </a:r>
          </a:p>
        </p:txBody>
      </p:sp>
      <p:pic>
        <p:nvPicPr>
          <p:cNvPr id="4" name="Picture 3" descr="Image result for brazdanje jajnih celija sisara images">
            <a:hlinkClick r:id="rId2"/>
            <a:extLst>
              <a:ext uri="{FF2B5EF4-FFF2-40B4-BE49-F238E27FC236}">
                <a16:creationId xmlns:a16="http://schemas.microsoft.com/office/drawing/2014/main" id="{1A977526-935B-B94F-9A61-362F91D850DB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61" t="20963"/>
          <a:stretch/>
        </p:blipFill>
        <p:spPr bwMode="auto">
          <a:xfrm>
            <a:off x="9232900" y="1905000"/>
            <a:ext cx="2857500" cy="310081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032516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DA8012-AA57-9544-82DF-D7E7DF475B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Blastocyst</a:t>
            </a:r>
            <a:endParaRPr lang="sr-Lat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94FE75-9E62-B640-BF97-9B3DA78840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879" y="2006601"/>
            <a:ext cx="6153679" cy="4953000"/>
          </a:xfrm>
        </p:spPr>
        <p:txBody>
          <a:bodyPr>
            <a:normAutofit/>
          </a:bodyPr>
          <a:lstStyle/>
          <a:p>
            <a:r>
              <a:rPr lang="sr-Latn-RS" dirty="0"/>
              <a:t>In </a:t>
            </a:r>
            <a:r>
              <a:rPr lang="sr-Latn-RS" dirty="0" err="1"/>
              <a:t>further</a:t>
            </a:r>
            <a:r>
              <a:rPr lang="sr-Latn-RS" dirty="0"/>
              <a:t> </a:t>
            </a:r>
            <a:r>
              <a:rPr lang="sr-Latn-RS" dirty="0" err="1"/>
              <a:t>embryogenesis</a:t>
            </a:r>
            <a:r>
              <a:rPr lang="sr-Latn-RS" dirty="0"/>
              <a:t>,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trophoblast</a:t>
            </a:r>
            <a:r>
              <a:rPr lang="sr-Latn-RS" dirty="0"/>
              <a:t> </a:t>
            </a:r>
            <a:r>
              <a:rPr lang="sr-Latn-RS" dirty="0" err="1"/>
              <a:t>will</a:t>
            </a:r>
            <a:r>
              <a:rPr lang="sr-Latn-RS" dirty="0"/>
              <a:t> </a:t>
            </a:r>
            <a:r>
              <a:rPr lang="sr-Latn-RS" dirty="0" err="1"/>
              <a:t>form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placenta.</a:t>
            </a:r>
          </a:p>
          <a:p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trophoblast</a:t>
            </a:r>
            <a:r>
              <a:rPr lang="sr-Latn-RS" dirty="0"/>
              <a:t> </a:t>
            </a:r>
            <a:r>
              <a:rPr lang="sr-Latn-RS" dirty="0" err="1"/>
              <a:t>differentiates</a:t>
            </a:r>
            <a:r>
              <a:rPr lang="sr-Latn-RS" dirty="0"/>
              <a:t> </a:t>
            </a:r>
            <a:r>
              <a:rPr lang="sr-Latn-RS" dirty="0" err="1"/>
              <a:t>into</a:t>
            </a:r>
            <a:r>
              <a:rPr lang="sr-Latn-RS" dirty="0"/>
              <a:t> </a:t>
            </a:r>
            <a:r>
              <a:rPr lang="sr-Latn-RS" dirty="0" err="1"/>
              <a:t>an</a:t>
            </a:r>
            <a:r>
              <a:rPr lang="sr-Latn-RS" dirty="0"/>
              <a:t> </a:t>
            </a:r>
            <a:r>
              <a:rPr lang="sr-Latn-RS" dirty="0" err="1"/>
              <a:t>inner</a:t>
            </a:r>
            <a:r>
              <a:rPr lang="sr-Latn-RS" dirty="0"/>
              <a:t> </a:t>
            </a:r>
            <a:r>
              <a:rPr lang="sr-Latn-RS" dirty="0" err="1"/>
              <a:t>part-</a:t>
            </a:r>
            <a:r>
              <a:rPr lang="sr-Latn-RS" b="1" dirty="0" err="1"/>
              <a:t>cytotrophoblast</a:t>
            </a:r>
            <a:r>
              <a:rPr lang="sr-Latn-RS" dirty="0"/>
              <a:t>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an</a:t>
            </a:r>
            <a:r>
              <a:rPr lang="sr-Latn-RS" dirty="0"/>
              <a:t> </a:t>
            </a:r>
            <a:r>
              <a:rPr lang="sr-Latn-RS" dirty="0" err="1"/>
              <a:t>outer-</a:t>
            </a:r>
            <a:r>
              <a:rPr lang="sr-Latn-RS" b="1" dirty="0" err="1"/>
              <a:t>syncytiotrophoblast</a:t>
            </a:r>
            <a:r>
              <a:rPr lang="sr-Latn-RS" dirty="0"/>
              <a:t>, in </a:t>
            </a:r>
            <a:r>
              <a:rPr lang="sr-Latn-RS" dirty="0" err="1"/>
              <a:t>which</a:t>
            </a:r>
            <a:r>
              <a:rPr lang="sr-Latn-RS" dirty="0"/>
              <a:t> </a:t>
            </a:r>
            <a:r>
              <a:rPr lang="sr-Latn-RS" dirty="0" err="1"/>
              <a:t>there</a:t>
            </a:r>
            <a:r>
              <a:rPr lang="sr-Latn-RS" dirty="0"/>
              <a:t> are no </a:t>
            </a:r>
            <a:r>
              <a:rPr lang="sr-Latn-RS" dirty="0" err="1"/>
              <a:t>borders</a:t>
            </a:r>
            <a:r>
              <a:rPr lang="sr-Latn-RS" dirty="0"/>
              <a:t> </a:t>
            </a:r>
            <a:r>
              <a:rPr lang="sr-Latn-RS" dirty="0" err="1"/>
              <a:t>between</a:t>
            </a:r>
            <a:r>
              <a:rPr lang="sr-Latn-RS" dirty="0"/>
              <a:t> </a:t>
            </a:r>
            <a:r>
              <a:rPr lang="sr-Latn-RS" dirty="0" err="1"/>
              <a:t>cells</a:t>
            </a:r>
            <a:r>
              <a:rPr lang="sr-Latn-RS" dirty="0"/>
              <a:t>.</a:t>
            </a:r>
          </a:p>
          <a:p>
            <a:endParaRPr lang="sr-Latn-RS" dirty="0"/>
          </a:p>
          <a:p>
            <a:r>
              <a:rPr lang="sr-Latn-RS" dirty="0" err="1"/>
              <a:t>Embryoblast</a:t>
            </a:r>
            <a:r>
              <a:rPr lang="sr-Latn-RS" dirty="0"/>
              <a:t> is a plate </a:t>
            </a:r>
            <a:r>
              <a:rPr lang="sr-Latn-RS" dirty="0" err="1"/>
              <a:t>formation</a:t>
            </a:r>
            <a:r>
              <a:rPr lang="sr-Latn-RS" dirty="0"/>
              <a:t> </a:t>
            </a:r>
            <a:r>
              <a:rPr lang="sr-Latn-RS" dirty="0" err="1"/>
              <a:t>consisting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:</a:t>
            </a:r>
          </a:p>
          <a:p>
            <a:pPr marL="0" indent="0">
              <a:buNone/>
            </a:pPr>
            <a:r>
              <a:rPr lang="sr-Latn-RS" dirty="0"/>
              <a:t>-</a:t>
            </a:r>
            <a:r>
              <a:rPr lang="sr-Latn-RS" dirty="0" err="1"/>
              <a:t>epiblast</a:t>
            </a:r>
            <a:r>
              <a:rPr lang="sr-Latn-RS" dirty="0"/>
              <a:t>-from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dorsal</a:t>
            </a:r>
            <a:r>
              <a:rPr lang="sr-Latn-RS" dirty="0"/>
              <a:t> side</a:t>
            </a:r>
          </a:p>
          <a:p>
            <a:pPr marL="0" indent="0">
              <a:buNone/>
            </a:pPr>
            <a:r>
              <a:rPr lang="sr-Latn-RS" dirty="0"/>
              <a:t>-</a:t>
            </a:r>
            <a:r>
              <a:rPr lang="sr-Latn-RS" dirty="0" err="1"/>
              <a:t>hypoblast</a:t>
            </a:r>
            <a:r>
              <a:rPr lang="sr-Latn-RS" dirty="0"/>
              <a:t>- on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ventral</a:t>
            </a:r>
            <a:r>
              <a:rPr lang="sr-Latn-RS" dirty="0"/>
              <a:t> side.</a:t>
            </a:r>
          </a:p>
          <a:p>
            <a:endParaRPr lang="sr-Latn-RS" dirty="0"/>
          </a:p>
          <a:p>
            <a:r>
              <a:rPr lang="sr-Latn-RS" dirty="0"/>
              <a:t>In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blastocyst</a:t>
            </a:r>
            <a:r>
              <a:rPr lang="sr-Latn-RS" dirty="0"/>
              <a:t> </a:t>
            </a:r>
            <a:r>
              <a:rPr lang="sr-Latn-RS" dirty="0" err="1"/>
              <a:t>above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two-layered</a:t>
            </a:r>
            <a:r>
              <a:rPr lang="sr-Latn-RS" dirty="0"/>
              <a:t> </a:t>
            </a:r>
            <a:r>
              <a:rPr lang="sr-Latn-RS" dirty="0" err="1"/>
              <a:t>embryonic</a:t>
            </a:r>
            <a:r>
              <a:rPr lang="sr-Latn-RS" dirty="0"/>
              <a:t> </a:t>
            </a:r>
            <a:r>
              <a:rPr lang="sr-Latn-RS" dirty="0" err="1"/>
              <a:t>disc</a:t>
            </a:r>
            <a:r>
              <a:rPr lang="sr-Latn-RS" dirty="0"/>
              <a:t>, </a:t>
            </a:r>
            <a:r>
              <a:rPr lang="sr-Latn-RS" dirty="0" err="1"/>
              <a:t>the</a:t>
            </a:r>
            <a:r>
              <a:rPr lang="sr-Latn-RS" dirty="0"/>
              <a:t> amnion is </a:t>
            </a:r>
            <a:r>
              <a:rPr lang="sr-Latn-RS" dirty="0" err="1"/>
              <a:t>observed</a:t>
            </a:r>
            <a:r>
              <a:rPr lang="sr-Latn-RS" dirty="0"/>
              <a:t>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F62080-1FC2-DF46-A4DD-1B93D34BC81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6" t="7711" b="10816"/>
          <a:stretch/>
        </p:blipFill>
        <p:spPr bwMode="auto">
          <a:xfrm>
            <a:off x="7456279" y="1264555"/>
            <a:ext cx="4281054" cy="2452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Image result for epiblast and hypoblast in blastocysta images">
            <a:hlinkClick r:id="rId3"/>
            <a:extLst>
              <a:ext uri="{FF2B5EF4-FFF2-40B4-BE49-F238E27FC236}">
                <a16:creationId xmlns:a16="http://schemas.microsoft.com/office/drawing/2014/main" id="{B01CBFCA-78B0-9D43-B7E0-68F4CA8107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9000" y="3987801"/>
            <a:ext cx="3815612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27528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C0D6F0-9A85-B947-AE49-02BFECC3E7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5601" y="624110"/>
            <a:ext cx="9879012" cy="1280890"/>
          </a:xfrm>
        </p:spPr>
        <p:txBody>
          <a:bodyPr/>
          <a:lstStyle/>
          <a:p>
            <a:r>
              <a:rPr lang="sr-Latn-RS" dirty="0" err="1"/>
              <a:t>Cell</a:t>
            </a:r>
            <a:r>
              <a:rPr lang="sr-Latn-RS" dirty="0"/>
              <a:t>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tissue</a:t>
            </a:r>
            <a:r>
              <a:rPr lang="sr-Latn-RS" dirty="0"/>
              <a:t> </a:t>
            </a:r>
            <a:r>
              <a:rPr lang="sr-Latn-RS" dirty="0" err="1"/>
              <a:t>lineages</a:t>
            </a:r>
            <a:r>
              <a:rPr lang="sr-Latn-RS" dirty="0"/>
              <a:t> in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mammalian</a:t>
            </a:r>
            <a:r>
              <a:rPr lang="sr-Latn-RS" dirty="0"/>
              <a:t> </a:t>
            </a:r>
            <a:r>
              <a:rPr lang="sr-Latn-RS" dirty="0" err="1"/>
              <a:t>embryo</a:t>
            </a:r>
            <a:endParaRPr lang="sr-Lat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8888A3-14EE-AA4D-9D2F-3B6E3D1B29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5121" name="Picture 1" descr="page213image78197968">
            <a:extLst>
              <a:ext uri="{FF2B5EF4-FFF2-40B4-BE49-F238E27FC236}">
                <a16:creationId xmlns:a16="http://schemas.microsoft.com/office/drawing/2014/main" id="{9F9C7449-7DA2-5940-86F4-0E9EB94823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7320" y="1905000"/>
            <a:ext cx="7449079" cy="4886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37294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089323-16E9-3D4D-AD2B-0746CA00AE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Gastrulation</a:t>
            </a:r>
            <a:r>
              <a:rPr lang="sr-Latn-RS" dirty="0"/>
              <a:t>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embryonic</a:t>
            </a:r>
            <a:r>
              <a:rPr lang="sr-Latn-RS" dirty="0"/>
              <a:t> </a:t>
            </a:r>
            <a:r>
              <a:rPr lang="sr-Latn-RS" dirty="0" err="1"/>
              <a:t>germ</a:t>
            </a:r>
            <a:r>
              <a:rPr lang="sr-Latn-RS" dirty="0"/>
              <a:t> </a:t>
            </a:r>
            <a:r>
              <a:rPr lang="sr-Latn-RS" dirty="0" err="1"/>
              <a:t>layers</a:t>
            </a:r>
            <a:endParaRPr lang="sr-Lat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CABA30-BF2F-2849-8248-37855392E1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 err="1"/>
              <a:t>Gastrula</a:t>
            </a:r>
            <a:r>
              <a:rPr lang="sr-Latn-RS" dirty="0"/>
              <a:t> is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embryonic</a:t>
            </a:r>
            <a:r>
              <a:rPr lang="sr-Latn-RS" dirty="0"/>
              <a:t> </a:t>
            </a:r>
            <a:r>
              <a:rPr lang="sr-Latn-RS" dirty="0" err="1"/>
              <a:t>stage</a:t>
            </a:r>
            <a:r>
              <a:rPr lang="sr-Latn-RS" dirty="0"/>
              <a:t> in </a:t>
            </a:r>
            <a:r>
              <a:rPr lang="sr-Latn-RS" dirty="0" err="1"/>
              <a:t>which</a:t>
            </a:r>
            <a:r>
              <a:rPr lang="sr-Latn-RS" dirty="0"/>
              <a:t> </a:t>
            </a:r>
            <a:r>
              <a:rPr lang="sr-Latn-RS" dirty="0" err="1"/>
              <a:t>germ</a:t>
            </a:r>
            <a:r>
              <a:rPr lang="sr-Latn-RS" dirty="0"/>
              <a:t> </a:t>
            </a:r>
            <a:r>
              <a:rPr lang="sr-Latn-RS" dirty="0" err="1"/>
              <a:t>layers</a:t>
            </a:r>
            <a:r>
              <a:rPr lang="sr-Latn-RS" dirty="0"/>
              <a:t> are </a:t>
            </a:r>
            <a:r>
              <a:rPr lang="sr-Latn-RS" dirty="0" err="1"/>
              <a:t>formed</a:t>
            </a:r>
            <a:r>
              <a:rPr lang="sr-Latn-RS" dirty="0"/>
              <a:t> from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undifferentiated</a:t>
            </a:r>
            <a:r>
              <a:rPr lang="sr-Latn-RS" dirty="0"/>
              <a:t> </a:t>
            </a:r>
            <a:r>
              <a:rPr lang="sr-Latn-RS" dirty="0" err="1"/>
              <a:t>blastoderm</a:t>
            </a:r>
            <a:r>
              <a:rPr lang="sr-Latn-RS" dirty="0"/>
              <a:t>.</a:t>
            </a:r>
          </a:p>
          <a:p>
            <a:r>
              <a:rPr lang="sr-Latn-RS" dirty="0" err="1"/>
              <a:t>It</a:t>
            </a:r>
            <a:r>
              <a:rPr lang="sr-Latn-RS" dirty="0"/>
              <a:t> is </a:t>
            </a:r>
            <a:r>
              <a:rPr lang="sr-Latn-RS" dirty="0" err="1"/>
              <a:t>formed</a:t>
            </a:r>
            <a:r>
              <a:rPr lang="sr-Latn-RS" dirty="0"/>
              <a:t> </a:t>
            </a:r>
            <a:r>
              <a:rPr lang="sr-Latn-RS" dirty="0" err="1"/>
              <a:t>by</a:t>
            </a:r>
            <a:r>
              <a:rPr lang="sr-Latn-RS" dirty="0"/>
              <a:t>: </a:t>
            </a:r>
            <a:r>
              <a:rPr lang="sr-Latn-RS" dirty="0" err="1"/>
              <a:t>intussusception</a:t>
            </a:r>
            <a:r>
              <a:rPr lang="sr-Latn-RS" dirty="0"/>
              <a:t>, </a:t>
            </a:r>
            <a:r>
              <a:rPr lang="sr-Latn-RS" dirty="0" err="1"/>
              <a:t>migration</a:t>
            </a:r>
            <a:r>
              <a:rPr lang="sr-Latn-RS" dirty="0"/>
              <a:t>, </a:t>
            </a:r>
            <a:r>
              <a:rPr lang="sr-Latn-RS" dirty="0" err="1"/>
              <a:t>delamination</a:t>
            </a:r>
            <a:r>
              <a:rPr lang="sr-Latn-RS" dirty="0"/>
              <a:t>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epiboly</a:t>
            </a:r>
            <a:r>
              <a:rPr lang="sr-Latn-RS" dirty="0"/>
              <a:t>.</a:t>
            </a:r>
          </a:p>
          <a:p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gastrula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oligolecitic</a:t>
            </a:r>
            <a:r>
              <a:rPr lang="sr-Latn-RS" dirty="0"/>
              <a:t> </a:t>
            </a:r>
            <a:r>
              <a:rPr lang="sr-Latn-RS" dirty="0" err="1"/>
              <a:t>eggs</a:t>
            </a:r>
            <a:r>
              <a:rPr lang="sr-Latn-RS" dirty="0"/>
              <a:t> is </a:t>
            </a:r>
            <a:r>
              <a:rPr lang="sr-Latn-RS" dirty="0" err="1"/>
              <a:t>invaginated</a:t>
            </a:r>
            <a:r>
              <a:rPr lang="sr-Latn-RS" dirty="0"/>
              <a:t>.</a:t>
            </a:r>
          </a:p>
          <a:p>
            <a:r>
              <a:rPr lang="sr-Latn-RS" dirty="0" err="1"/>
              <a:t>Primary</a:t>
            </a:r>
            <a:r>
              <a:rPr lang="sr-Latn-RS" dirty="0"/>
              <a:t> </a:t>
            </a:r>
            <a:r>
              <a:rPr lang="sr-Latn-RS" dirty="0" err="1"/>
              <a:t>germ</a:t>
            </a:r>
            <a:r>
              <a:rPr lang="sr-Latn-RS" dirty="0"/>
              <a:t> </a:t>
            </a:r>
            <a:r>
              <a:rPr lang="sr-Latn-RS" dirty="0" err="1"/>
              <a:t>layers</a:t>
            </a:r>
            <a:r>
              <a:rPr lang="sr-Latn-RS" dirty="0"/>
              <a:t> are </a:t>
            </a:r>
            <a:r>
              <a:rPr lang="sr-Latn-RS" dirty="0" err="1"/>
              <a:t>ectoderm</a:t>
            </a:r>
            <a:r>
              <a:rPr lang="sr-Latn-RS" dirty="0"/>
              <a:t>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endoderm</a:t>
            </a:r>
            <a:r>
              <a:rPr lang="sr-Latn-RS" dirty="0"/>
              <a:t> (1st </a:t>
            </a:r>
            <a:r>
              <a:rPr lang="sr-Latn-RS" dirty="0" err="1"/>
              <a:t>gastrulation</a:t>
            </a:r>
            <a:r>
              <a:rPr lang="sr-Latn-RS" dirty="0"/>
              <a:t> </a:t>
            </a:r>
            <a:r>
              <a:rPr lang="sr-Latn-RS" dirty="0" err="1"/>
              <a:t>phase</a:t>
            </a:r>
            <a:r>
              <a:rPr lang="sr-Latn-RS" dirty="0"/>
              <a:t>).</a:t>
            </a:r>
          </a:p>
          <a:p>
            <a:r>
              <a:rPr lang="sr-Latn-RS" dirty="0" err="1"/>
              <a:t>Mesoderm</a:t>
            </a:r>
            <a:r>
              <a:rPr lang="sr-Latn-RS" dirty="0"/>
              <a:t> (2nd </a:t>
            </a:r>
            <a:r>
              <a:rPr lang="sr-Latn-RS" dirty="0" err="1"/>
              <a:t>stage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gastrulation</a:t>
            </a:r>
            <a:r>
              <a:rPr lang="sr-Latn-RS" dirty="0"/>
              <a:t>) is </a:t>
            </a:r>
            <a:r>
              <a:rPr lang="sr-Latn-RS" dirty="0" err="1"/>
              <a:t>secondary</a:t>
            </a:r>
            <a:r>
              <a:rPr lang="sr-Latn-RS" dirty="0"/>
              <a:t> </a:t>
            </a:r>
            <a:r>
              <a:rPr lang="sr-Latn-RS" dirty="0" err="1"/>
              <a:t>germ</a:t>
            </a:r>
            <a:r>
              <a:rPr lang="sr-Latn-RS" dirty="0"/>
              <a:t> </a:t>
            </a:r>
            <a:r>
              <a:rPr lang="sr-Latn-RS" dirty="0" err="1"/>
              <a:t>layer</a:t>
            </a:r>
            <a:r>
              <a:rPr lang="sr-Latn-R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568737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F95AF3-66BF-5A4F-93B0-2A12C5649C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Gastrulation</a:t>
            </a:r>
            <a:r>
              <a:rPr lang="sr-Latn-RS" dirty="0"/>
              <a:t> in </a:t>
            </a:r>
            <a:r>
              <a:rPr lang="sr-Latn-RS" dirty="0" err="1"/>
              <a:t>mammals</a:t>
            </a:r>
            <a:endParaRPr lang="sr-Lat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ABFB4E-E00C-294A-91DA-FDA4F505B2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6984" y="1725827"/>
            <a:ext cx="8915400" cy="3777622"/>
          </a:xfrm>
        </p:spPr>
        <p:txBody>
          <a:bodyPr/>
          <a:lstStyle/>
          <a:p>
            <a:r>
              <a:rPr lang="sr-Latn-RS" dirty="0" err="1"/>
              <a:t>Gastrulation</a:t>
            </a:r>
            <a:r>
              <a:rPr lang="sr-Latn-RS" dirty="0"/>
              <a:t> </a:t>
            </a:r>
            <a:r>
              <a:rPr lang="sr-Latn-RS" dirty="0" err="1"/>
              <a:t>begins</a:t>
            </a:r>
            <a:r>
              <a:rPr lang="sr-Latn-RS" dirty="0"/>
              <a:t> </a:t>
            </a:r>
            <a:r>
              <a:rPr lang="sr-Latn-RS" dirty="0" err="1"/>
              <a:t>with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formation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b="1" dirty="0" err="1"/>
              <a:t>primitive</a:t>
            </a:r>
            <a:r>
              <a:rPr lang="sr-Latn-RS" b="1" dirty="0"/>
              <a:t> </a:t>
            </a:r>
            <a:r>
              <a:rPr lang="sr-Latn-RS" b="1" dirty="0" err="1"/>
              <a:t>streak</a:t>
            </a:r>
            <a:r>
              <a:rPr lang="sr-Latn-RS" dirty="0"/>
              <a:t>, a </a:t>
            </a:r>
            <a:r>
              <a:rPr lang="sr-Latn-RS" dirty="0" err="1"/>
              <a:t>linear</a:t>
            </a:r>
            <a:r>
              <a:rPr lang="sr-Latn-RS" dirty="0"/>
              <a:t> </a:t>
            </a:r>
            <a:r>
              <a:rPr lang="sr-Latn-RS" dirty="0" err="1"/>
              <a:t>midline</a:t>
            </a:r>
            <a:r>
              <a:rPr lang="sr-Latn-RS" dirty="0"/>
              <a:t> </a:t>
            </a:r>
            <a:r>
              <a:rPr lang="sr-Latn-RS" dirty="0" err="1"/>
              <a:t>condensation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cells</a:t>
            </a:r>
            <a:r>
              <a:rPr lang="sr-Latn-RS" dirty="0"/>
              <a:t> </a:t>
            </a:r>
            <a:r>
              <a:rPr lang="sr-Latn-RS" dirty="0" err="1"/>
              <a:t>derived</a:t>
            </a:r>
            <a:r>
              <a:rPr lang="sr-Latn-RS" dirty="0"/>
              <a:t> from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epiblast</a:t>
            </a:r>
            <a:r>
              <a:rPr lang="sr-Latn-RS" dirty="0"/>
              <a:t> in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posterior</a:t>
            </a:r>
            <a:r>
              <a:rPr lang="sr-Latn-RS" dirty="0"/>
              <a:t> region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embryo</a:t>
            </a:r>
            <a:r>
              <a:rPr lang="sr-Latn-RS" dirty="0"/>
              <a:t>,</a:t>
            </a:r>
          </a:p>
          <a:p>
            <a:r>
              <a:rPr lang="sr-Latn-RS" dirty="0" err="1"/>
              <a:t>Through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primitive</a:t>
            </a:r>
            <a:r>
              <a:rPr lang="sr-Latn-RS" dirty="0"/>
              <a:t> </a:t>
            </a:r>
            <a:r>
              <a:rPr lang="sr-Latn-RS" dirty="0" err="1"/>
              <a:t>streak</a:t>
            </a:r>
            <a:r>
              <a:rPr lang="sr-Latn-RS" dirty="0"/>
              <a:t>, </a:t>
            </a:r>
            <a:r>
              <a:rPr lang="sr-Latn-RS" dirty="0" err="1"/>
              <a:t>cells</a:t>
            </a:r>
            <a:r>
              <a:rPr lang="sr-Latn-RS" dirty="0"/>
              <a:t> </a:t>
            </a:r>
            <a:r>
              <a:rPr lang="sr-Latn-RS" dirty="0" err="1"/>
              <a:t>migrate</a:t>
            </a:r>
            <a:r>
              <a:rPr lang="sr-Latn-RS" dirty="0"/>
              <a:t> </a:t>
            </a:r>
            <a:r>
              <a:rPr lang="sr-Latn-RS" dirty="0" err="1"/>
              <a:t>under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epiblast</a:t>
            </a:r>
            <a:r>
              <a:rPr lang="sr-Latn-RS" dirty="0"/>
              <a:t>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form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b="1" dirty="0" err="1"/>
              <a:t>mesoblast</a:t>
            </a:r>
            <a:r>
              <a:rPr lang="sr-Latn-RS" dirty="0"/>
              <a:t>.</a:t>
            </a:r>
          </a:p>
          <a:p>
            <a:r>
              <a:rPr lang="sr-Latn-RS" dirty="0"/>
              <a:t>As a </a:t>
            </a:r>
            <a:r>
              <a:rPr lang="sr-Latn-RS" dirty="0" err="1"/>
              <a:t>result</a:t>
            </a:r>
            <a:r>
              <a:rPr lang="sr-Latn-RS" dirty="0"/>
              <a:t>, a </a:t>
            </a:r>
            <a:r>
              <a:rPr lang="sr-Latn-RS" dirty="0" err="1"/>
              <a:t>depression</a:t>
            </a:r>
            <a:r>
              <a:rPr lang="sr-Latn-RS" dirty="0"/>
              <a:t> - a </a:t>
            </a:r>
            <a:r>
              <a:rPr lang="sr-Latn-RS" dirty="0" err="1"/>
              <a:t>primitive</a:t>
            </a:r>
            <a:r>
              <a:rPr lang="sr-Latn-RS" dirty="0"/>
              <a:t> </a:t>
            </a:r>
            <a:r>
              <a:rPr lang="sr-Latn-RS" dirty="0" err="1"/>
              <a:t>groove</a:t>
            </a:r>
            <a:r>
              <a:rPr lang="sr-Latn-RS" dirty="0"/>
              <a:t> - is </a:t>
            </a:r>
            <a:r>
              <a:rPr lang="sr-Latn-RS" dirty="0" err="1"/>
              <a:t>formed</a:t>
            </a:r>
            <a:r>
              <a:rPr lang="sr-Latn-RS" dirty="0"/>
              <a:t> </a:t>
            </a:r>
            <a:r>
              <a:rPr lang="sr-Latn-RS" dirty="0" err="1"/>
              <a:t>along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entire</a:t>
            </a:r>
            <a:r>
              <a:rPr lang="sr-Latn-RS" dirty="0"/>
              <a:t> </a:t>
            </a:r>
            <a:r>
              <a:rPr lang="sr-Latn-RS" dirty="0" err="1"/>
              <a:t>length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primitive</a:t>
            </a:r>
            <a:r>
              <a:rPr lang="sr-Latn-RS" dirty="0"/>
              <a:t> </a:t>
            </a:r>
            <a:r>
              <a:rPr lang="sr-Latn-RS" dirty="0" err="1"/>
              <a:t>streak</a:t>
            </a:r>
            <a:r>
              <a:rPr lang="sr-Latn-RS" dirty="0"/>
              <a:t>.</a:t>
            </a:r>
          </a:p>
        </p:txBody>
      </p:sp>
      <p:pic>
        <p:nvPicPr>
          <p:cNvPr id="4" name="Picture 3" descr="Image result for epiblast and hypoblast in blastocysta images">
            <a:hlinkClick r:id="rId2"/>
            <a:extLst>
              <a:ext uri="{FF2B5EF4-FFF2-40B4-BE49-F238E27FC236}">
                <a16:creationId xmlns:a16="http://schemas.microsoft.com/office/drawing/2014/main" id="{D5BB3FBC-1305-8A40-B65F-5F85EA69F938}"/>
              </a:ext>
            </a:extLst>
          </p:cNvPr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036" t="24078" r="11047" b="19139"/>
          <a:stretch/>
        </p:blipFill>
        <p:spPr bwMode="auto">
          <a:xfrm>
            <a:off x="3103829" y="4514773"/>
            <a:ext cx="3870855" cy="228325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2" descr="Image result for epiblast and hypoblast in blastocysta images">
            <a:hlinkClick r:id="rId5"/>
            <a:extLst>
              <a:ext uri="{FF2B5EF4-FFF2-40B4-BE49-F238E27FC236}">
                <a16:creationId xmlns:a16="http://schemas.microsoft.com/office/drawing/2014/main" id="{0909ADE3-BBD2-0640-A53A-58A3333E0A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0111" y="4471400"/>
            <a:ext cx="2861733" cy="2369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92198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2C4DF4-9087-A94C-B229-80CD980DDE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Gastrulation</a:t>
            </a:r>
            <a:endParaRPr lang="sr-Lat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FECDD9-0412-AA42-92FF-48FB8D6957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 err="1"/>
              <a:t>Cell</a:t>
            </a:r>
            <a:r>
              <a:rPr lang="sr-Latn-RS" dirty="0"/>
              <a:t> </a:t>
            </a:r>
            <a:r>
              <a:rPr lang="sr-Latn-RS" dirty="0" err="1"/>
              <a:t>migration</a:t>
            </a:r>
            <a:r>
              <a:rPr lang="sr-Latn-RS" dirty="0"/>
              <a:t> is </a:t>
            </a:r>
            <a:r>
              <a:rPr lang="sr-Latn-RS" dirty="0" err="1"/>
              <a:t>the</a:t>
            </a:r>
            <a:r>
              <a:rPr lang="sr-Latn-RS" dirty="0"/>
              <a:t> most </a:t>
            </a:r>
            <a:r>
              <a:rPr lang="sr-Latn-RS" dirty="0" err="1"/>
              <a:t>intense</a:t>
            </a:r>
            <a:r>
              <a:rPr lang="sr-Latn-RS" dirty="0"/>
              <a:t> in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end</a:t>
            </a:r>
            <a:r>
              <a:rPr lang="sr-Latn-RS" dirty="0"/>
              <a:t> </a:t>
            </a:r>
            <a:r>
              <a:rPr lang="sr-Latn-RS" dirty="0" err="1"/>
              <a:t>part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streak</a:t>
            </a:r>
            <a:r>
              <a:rPr lang="sr-Latn-RS" dirty="0"/>
              <a:t>- </a:t>
            </a:r>
            <a:r>
              <a:rPr lang="sr-Latn-RS" b="1" dirty="0" err="1"/>
              <a:t>Henzen's</a:t>
            </a:r>
            <a:r>
              <a:rPr lang="sr-Latn-RS" b="1" dirty="0"/>
              <a:t> </a:t>
            </a:r>
            <a:r>
              <a:rPr lang="sr-Latn-RS" b="1" dirty="0" err="1"/>
              <a:t>node</a:t>
            </a:r>
            <a:r>
              <a:rPr lang="sr-Latn-RS" b="1" dirty="0"/>
              <a:t> </a:t>
            </a:r>
            <a:r>
              <a:rPr lang="sr-Latn-RS" dirty="0"/>
              <a:t>is </a:t>
            </a:r>
            <a:r>
              <a:rPr lang="sr-Latn-RS" dirty="0" err="1"/>
              <a:t>formed</a:t>
            </a:r>
            <a:r>
              <a:rPr lang="sr-Latn-RS" dirty="0"/>
              <a:t> </a:t>
            </a:r>
            <a:r>
              <a:rPr lang="sr-Latn-RS" dirty="0" err="1"/>
              <a:t>there</a:t>
            </a:r>
            <a:r>
              <a:rPr lang="sr-Latn-RS" dirty="0"/>
              <a:t>.</a:t>
            </a:r>
          </a:p>
          <a:p>
            <a:r>
              <a:rPr lang="sr-Latn-RS" dirty="0"/>
              <a:t>In front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Henzen's</a:t>
            </a:r>
            <a:r>
              <a:rPr lang="sr-Latn-RS" dirty="0"/>
              <a:t> </a:t>
            </a:r>
            <a:r>
              <a:rPr lang="sr-Latn-RS" dirty="0" err="1"/>
              <a:t>node</a:t>
            </a:r>
            <a:r>
              <a:rPr lang="sr-Latn-RS" dirty="0"/>
              <a:t>, a </a:t>
            </a:r>
            <a:r>
              <a:rPr lang="sr-Latn-RS" dirty="0" err="1"/>
              <a:t>head</a:t>
            </a:r>
            <a:r>
              <a:rPr lang="sr-Latn-RS" dirty="0"/>
              <a:t> </a:t>
            </a:r>
            <a:r>
              <a:rPr lang="sr-Latn-RS" dirty="0" err="1"/>
              <a:t>extension</a:t>
            </a:r>
            <a:r>
              <a:rPr lang="sr-Latn-RS" dirty="0"/>
              <a:t> </a:t>
            </a:r>
            <a:r>
              <a:rPr lang="sr-Latn-RS" dirty="0" err="1"/>
              <a:t>will</a:t>
            </a:r>
            <a:r>
              <a:rPr lang="sr-Latn-RS" dirty="0"/>
              <a:t> be </a:t>
            </a:r>
            <a:r>
              <a:rPr lang="sr-Latn-RS" dirty="0" err="1"/>
              <a:t>formed</a:t>
            </a:r>
            <a:r>
              <a:rPr lang="sr-Latn-RS" dirty="0"/>
              <a:t>.</a:t>
            </a:r>
          </a:p>
          <a:p>
            <a:r>
              <a:rPr lang="sr-Latn-RS" dirty="0" err="1"/>
              <a:t>All</a:t>
            </a:r>
            <a:r>
              <a:rPr lang="sr-Latn-RS" dirty="0"/>
              <a:t> 3 </a:t>
            </a:r>
            <a:r>
              <a:rPr lang="sr-Latn-RS" dirty="0" err="1"/>
              <a:t>germ</a:t>
            </a:r>
            <a:r>
              <a:rPr lang="sr-Latn-RS" dirty="0"/>
              <a:t> </a:t>
            </a:r>
            <a:r>
              <a:rPr lang="sr-Latn-RS" dirty="0" err="1"/>
              <a:t>layers</a:t>
            </a:r>
            <a:r>
              <a:rPr lang="sr-Latn-RS" dirty="0"/>
              <a:t> are </a:t>
            </a:r>
            <a:r>
              <a:rPr lang="sr-Latn-RS" dirty="0" err="1"/>
              <a:t>now</a:t>
            </a:r>
            <a:r>
              <a:rPr lang="sr-Latn-RS" dirty="0"/>
              <a:t> </a:t>
            </a:r>
            <a:r>
              <a:rPr lang="sr-Latn-RS" dirty="0" err="1"/>
              <a:t>visible</a:t>
            </a:r>
            <a:r>
              <a:rPr lang="sr-Latn-RS" dirty="0"/>
              <a:t> on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cross</a:t>
            </a:r>
            <a:r>
              <a:rPr lang="sr-Latn-RS" dirty="0"/>
              <a:t> </a:t>
            </a:r>
            <a:r>
              <a:rPr lang="sr-Latn-RS" dirty="0" err="1"/>
              <a:t>section</a:t>
            </a:r>
            <a:r>
              <a:rPr lang="sr-Latn-RS" dirty="0"/>
              <a:t>.</a:t>
            </a:r>
          </a:p>
        </p:txBody>
      </p:sp>
      <p:pic>
        <p:nvPicPr>
          <p:cNvPr id="4" name="Picture 3" descr="Image result for epiblast and hypoblast in blastocysta images">
            <a:hlinkClick r:id="rId2"/>
            <a:extLst>
              <a:ext uri="{FF2B5EF4-FFF2-40B4-BE49-F238E27FC236}">
                <a16:creationId xmlns:a16="http://schemas.microsoft.com/office/drawing/2014/main" id="{18C7974D-FC55-A44E-9019-3489F11BC7A7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500"/>
          <a:stretch/>
        </p:blipFill>
        <p:spPr bwMode="auto">
          <a:xfrm>
            <a:off x="5282142" y="4022411"/>
            <a:ext cx="2559579" cy="26043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664678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51726-EEF0-D140-8E5A-24A98C09DF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Differentiation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three</a:t>
            </a:r>
            <a:r>
              <a:rPr lang="sr-Latn-RS" dirty="0"/>
              <a:t> </a:t>
            </a:r>
            <a:r>
              <a:rPr lang="sr-Latn-RS" dirty="0" err="1"/>
              <a:t>embryonic</a:t>
            </a:r>
            <a:r>
              <a:rPr lang="sr-Latn-RS" dirty="0"/>
              <a:t> </a:t>
            </a:r>
            <a:r>
              <a:rPr lang="sr-Latn-RS" dirty="0" err="1"/>
              <a:t>germ</a:t>
            </a:r>
            <a:r>
              <a:rPr lang="sr-Latn-RS" dirty="0"/>
              <a:t> </a:t>
            </a:r>
            <a:r>
              <a:rPr lang="sr-Latn-RS" dirty="0" err="1"/>
              <a:t>layers</a:t>
            </a:r>
            <a:endParaRPr lang="sr-Lat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195810-C34D-CB4A-A535-573BA67FB7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778DC60-82C0-D243-A988-284380AC9E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4776" y="2133600"/>
            <a:ext cx="10817224" cy="4138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8207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C65C35-45E6-4747-A90B-638C12B72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2667" y="624110"/>
            <a:ext cx="9641945" cy="1280890"/>
          </a:xfrm>
        </p:spPr>
        <p:txBody>
          <a:bodyPr/>
          <a:lstStyle/>
          <a:p>
            <a:r>
              <a:rPr lang="sr-Latn-RS" dirty="0" err="1"/>
              <a:t>Extra</a:t>
            </a:r>
            <a:r>
              <a:rPr lang="sr-Latn-RS" dirty="0"/>
              <a:t> </a:t>
            </a:r>
            <a:r>
              <a:rPr lang="sr-Latn-RS" dirty="0" err="1"/>
              <a:t>embryonic</a:t>
            </a:r>
            <a:r>
              <a:rPr lang="sr-Latn-RS" dirty="0"/>
              <a:t> </a:t>
            </a:r>
            <a:r>
              <a:rPr lang="sr-Latn-RS" dirty="0" err="1"/>
              <a:t>membranes</a:t>
            </a:r>
            <a:r>
              <a:rPr lang="sr-Latn-RS" dirty="0"/>
              <a:t> in </a:t>
            </a:r>
            <a:r>
              <a:rPr lang="sr-Latn-RS" dirty="0" err="1"/>
              <a:t>mammals</a:t>
            </a:r>
            <a:endParaRPr lang="sr-Lat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BA823-92E1-624A-9D28-9E1C468E54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b="1" dirty="0" err="1"/>
              <a:t>Yolk</a:t>
            </a:r>
            <a:r>
              <a:rPr lang="sr-Latn-RS" b="1" dirty="0"/>
              <a:t> </a:t>
            </a:r>
            <a:r>
              <a:rPr lang="sr-Latn-RS" b="1" dirty="0" err="1"/>
              <a:t>sac</a:t>
            </a:r>
            <a:endParaRPr lang="sr-Latn-RS" b="1" dirty="0"/>
          </a:p>
          <a:p>
            <a:r>
              <a:rPr lang="sr-Latn-RS" b="1" dirty="0"/>
              <a:t>Amnion</a:t>
            </a:r>
          </a:p>
          <a:p>
            <a:r>
              <a:rPr lang="sr-Latn-RS" b="1" dirty="0" err="1"/>
              <a:t>Chorion</a:t>
            </a:r>
            <a:endParaRPr lang="sr-Latn-RS" b="1" dirty="0"/>
          </a:p>
          <a:p>
            <a:r>
              <a:rPr lang="sr-Latn-RS" b="1" dirty="0" err="1"/>
              <a:t>Allantois</a:t>
            </a:r>
            <a:endParaRPr lang="sr-Latn-RS" b="1" dirty="0"/>
          </a:p>
        </p:txBody>
      </p:sp>
      <p:pic>
        <p:nvPicPr>
          <p:cNvPr id="7170" name="Picture 2" descr="Extra Embryonic Membranes: - ppt download">
            <a:extLst>
              <a:ext uri="{FF2B5EF4-FFF2-40B4-BE49-F238E27FC236}">
                <a16:creationId xmlns:a16="http://schemas.microsoft.com/office/drawing/2014/main" id="{E3E45986-F40D-E54E-9775-F5B4524135F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49" t="25132"/>
          <a:stretch/>
        </p:blipFill>
        <p:spPr bwMode="auto">
          <a:xfrm>
            <a:off x="5921829" y="1783767"/>
            <a:ext cx="4953832" cy="4481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89924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8B968B-B790-E648-8DEB-7D820AD5B3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Yolk</a:t>
            </a:r>
            <a:r>
              <a:rPr lang="sr-Latn-RS" dirty="0"/>
              <a:t> </a:t>
            </a:r>
            <a:r>
              <a:rPr lang="sr-Latn-RS" dirty="0" err="1"/>
              <a:t>sac</a:t>
            </a:r>
            <a:endParaRPr lang="sr-Lat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BC494D-EA10-7640-B409-FF69DD4EB3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0457" y="1905000"/>
            <a:ext cx="6579810" cy="3777622"/>
          </a:xfrm>
        </p:spPr>
        <p:txBody>
          <a:bodyPr/>
          <a:lstStyle/>
          <a:p>
            <a:r>
              <a:rPr lang="sr-Latn-RS" dirty="0" err="1"/>
              <a:t>It</a:t>
            </a:r>
            <a:r>
              <a:rPr lang="sr-Latn-RS" dirty="0"/>
              <a:t> is </a:t>
            </a:r>
            <a:r>
              <a:rPr lang="sr-Latn-RS" dirty="0" err="1"/>
              <a:t>formed</a:t>
            </a:r>
            <a:r>
              <a:rPr lang="sr-Latn-RS" dirty="0"/>
              <a:t> </a:t>
            </a:r>
            <a:r>
              <a:rPr lang="sr-Latn-RS" dirty="0" err="1"/>
              <a:t>by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evagination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endoderm</a:t>
            </a:r>
            <a:r>
              <a:rPr lang="sr-Latn-RS" dirty="0"/>
              <a:t> at </a:t>
            </a:r>
            <a:r>
              <a:rPr lang="sr-Latn-RS" dirty="0" err="1"/>
              <a:t>the</a:t>
            </a:r>
            <a:r>
              <a:rPr lang="sr-Latn-RS" dirty="0"/>
              <a:t> same time as </a:t>
            </a:r>
            <a:r>
              <a:rPr lang="sr-Latn-RS" dirty="0" err="1"/>
              <a:t>the</a:t>
            </a:r>
            <a:r>
              <a:rPr lang="sr-Latn-RS" dirty="0"/>
              <a:t> amnion.</a:t>
            </a:r>
          </a:p>
          <a:p>
            <a:r>
              <a:rPr lang="sr-Latn-RS" dirty="0" err="1"/>
              <a:t>Does</a:t>
            </a:r>
            <a:r>
              <a:rPr lang="sr-Latn-RS" dirty="0"/>
              <a:t> </a:t>
            </a:r>
            <a:r>
              <a:rPr lang="sr-Latn-RS" dirty="0" err="1"/>
              <a:t>not</a:t>
            </a:r>
            <a:r>
              <a:rPr lang="sr-Latn-RS" dirty="0"/>
              <a:t> </a:t>
            </a:r>
            <a:r>
              <a:rPr lang="sr-Latn-RS" dirty="0" err="1"/>
              <a:t>contain</a:t>
            </a:r>
            <a:r>
              <a:rPr lang="sr-Latn-RS" dirty="0"/>
              <a:t> </a:t>
            </a:r>
            <a:r>
              <a:rPr lang="sr-Latn-RS" dirty="0" err="1"/>
              <a:t>vitellus</a:t>
            </a:r>
            <a:r>
              <a:rPr lang="sr-Latn-RS" dirty="0"/>
              <a:t>.</a:t>
            </a:r>
          </a:p>
          <a:p>
            <a:r>
              <a:rPr lang="sr-Latn-RS" dirty="0" err="1"/>
              <a:t>Since</a:t>
            </a:r>
            <a:r>
              <a:rPr lang="sr-Latn-RS" dirty="0"/>
              <a:t> </a:t>
            </a:r>
            <a:r>
              <a:rPr lang="sr-Latn-RS" dirty="0" err="1"/>
              <a:t>it</a:t>
            </a:r>
            <a:r>
              <a:rPr lang="sr-Latn-RS" dirty="0"/>
              <a:t> </a:t>
            </a:r>
            <a:r>
              <a:rPr lang="sr-Latn-RS" dirty="0" err="1"/>
              <a:t>has</a:t>
            </a:r>
            <a:r>
              <a:rPr lang="sr-Latn-RS" dirty="0"/>
              <a:t> no role in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nutrition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embryo</a:t>
            </a:r>
            <a:r>
              <a:rPr lang="sr-Latn-RS" dirty="0"/>
              <a:t>, </a:t>
            </a:r>
            <a:r>
              <a:rPr lang="sr-Latn-RS" dirty="0" err="1"/>
              <a:t>it</a:t>
            </a:r>
            <a:r>
              <a:rPr lang="sr-Latn-RS" dirty="0"/>
              <a:t> is </a:t>
            </a:r>
            <a:r>
              <a:rPr lang="sr-Latn-RS" dirty="0" err="1"/>
              <a:t>reduced</a:t>
            </a:r>
            <a:r>
              <a:rPr lang="sr-Latn-RS" dirty="0"/>
              <a:t>.</a:t>
            </a:r>
          </a:p>
          <a:p>
            <a:r>
              <a:rPr lang="sr-Latn-RS" dirty="0" err="1"/>
              <a:t>Blood</a:t>
            </a:r>
            <a:r>
              <a:rPr lang="sr-Latn-RS" dirty="0"/>
              <a:t> </a:t>
            </a:r>
            <a:r>
              <a:rPr lang="sr-Latn-RS" dirty="0" err="1"/>
              <a:t>stem</a:t>
            </a:r>
            <a:r>
              <a:rPr lang="sr-Latn-RS" dirty="0"/>
              <a:t> </a:t>
            </a:r>
            <a:r>
              <a:rPr lang="sr-Latn-RS" dirty="0" err="1"/>
              <a:t>cells</a:t>
            </a:r>
            <a:r>
              <a:rPr lang="sr-Latn-RS" dirty="0"/>
              <a:t> </a:t>
            </a:r>
            <a:r>
              <a:rPr lang="sr-Latn-RS" dirty="0" err="1"/>
              <a:t>differentiate</a:t>
            </a:r>
            <a:r>
              <a:rPr lang="sr-Latn-RS" dirty="0"/>
              <a:t> in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mesoderm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yolk</a:t>
            </a:r>
            <a:r>
              <a:rPr lang="sr-Latn-RS" dirty="0"/>
              <a:t> </a:t>
            </a:r>
            <a:r>
              <a:rPr lang="sr-Latn-RS" dirty="0" err="1"/>
              <a:t>sac</a:t>
            </a:r>
            <a:r>
              <a:rPr lang="sr-Latn-RS" dirty="0"/>
              <a:t>.</a:t>
            </a:r>
          </a:p>
          <a:p>
            <a:r>
              <a:rPr lang="sr-Latn-RS" dirty="0"/>
              <a:t>In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endoderm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yolk</a:t>
            </a:r>
            <a:r>
              <a:rPr lang="sr-Latn-RS" dirty="0"/>
              <a:t> </a:t>
            </a:r>
            <a:r>
              <a:rPr lang="sr-Latn-RS" dirty="0" err="1"/>
              <a:t>sac</a:t>
            </a:r>
            <a:r>
              <a:rPr lang="sr-Latn-RS" dirty="0"/>
              <a:t>,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stem</a:t>
            </a:r>
            <a:r>
              <a:rPr lang="sr-Latn-RS" dirty="0"/>
              <a:t> </a:t>
            </a:r>
            <a:r>
              <a:rPr lang="sr-Latn-RS" dirty="0" err="1"/>
              <a:t>cells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gametes-primary</a:t>
            </a:r>
            <a:r>
              <a:rPr lang="sr-Latn-RS" dirty="0"/>
              <a:t> </a:t>
            </a:r>
            <a:r>
              <a:rPr lang="sr-Latn-RS" dirty="0" err="1"/>
              <a:t>gonocytes</a:t>
            </a:r>
            <a:r>
              <a:rPr lang="sr-Latn-RS" dirty="0"/>
              <a:t> </a:t>
            </a:r>
            <a:r>
              <a:rPr lang="sr-Latn-RS" dirty="0" err="1"/>
              <a:t>differentiate</a:t>
            </a:r>
            <a:r>
              <a:rPr lang="sr-Latn-RS" dirty="0"/>
              <a:t>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FD0DFC-F7B0-D344-846F-7E5AE98F9B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5800" y="1905000"/>
            <a:ext cx="38862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9342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734136-DD90-9C42-BDB7-67A779C7B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Amnion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0537F4-A189-D44A-B52F-C4AEEE87C6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0011" y="1905000"/>
            <a:ext cx="6508993" cy="3777622"/>
          </a:xfrm>
        </p:spPr>
        <p:txBody>
          <a:bodyPr/>
          <a:lstStyle/>
          <a:p>
            <a:r>
              <a:rPr lang="sr-Latn-RS" dirty="0" err="1"/>
              <a:t>It</a:t>
            </a:r>
            <a:r>
              <a:rPr lang="sr-Latn-RS" dirty="0"/>
              <a:t>  is </a:t>
            </a:r>
            <a:r>
              <a:rPr lang="sr-Latn-RS" dirty="0" err="1"/>
              <a:t>formed</a:t>
            </a:r>
            <a:r>
              <a:rPr lang="sr-Latn-RS" dirty="0"/>
              <a:t> </a:t>
            </a:r>
            <a:r>
              <a:rPr lang="sr-Latn-RS" dirty="0" err="1"/>
              <a:t>early</a:t>
            </a:r>
            <a:r>
              <a:rPr lang="sr-Latn-RS" dirty="0"/>
              <a:t>, </a:t>
            </a:r>
            <a:r>
              <a:rPr lang="sr-Latn-RS" dirty="0" err="1"/>
              <a:t>around</a:t>
            </a:r>
            <a:r>
              <a:rPr lang="sr-Latn-RS" dirty="0"/>
              <a:t> 12-14. </a:t>
            </a:r>
            <a:r>
              <a:rPr lang="sr-Latn-RS" dirty="0" err="1"/>
              <a:t>days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embryogenesis</a:t>
            </a:r>
            <a:r>
              <a:rPr lang="sr-Latn-RS" dirty="0"/>
              <a:t> in </a:t>
            </a:r>
            <a:r>
              <a:rPr lang="sr-Latn-RS" dirty="0" err="1"/>
              <a:t>humans</a:t>
            </a:r>
            <a:r>
              <a:rPr lang="sr-Latn-RS" dirty="0"/>
              <a:t>, from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dorsal</a:t>
            </a:r>
            <a:r>
              <a:rPr lang="sr-Latn-RS" dirty="0"/>
              <a:t> side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embryo</a:t>
            </a:r>
            <a:r>
              <a:rPr lang="sr-Latn-RS" dirty="0"/>
              <a:t>.</a:t>
            </a:r>
          </a:p>
          <a:p>
            <a:endParaRPr lang="sr-Latn-RS" dirty="0"/>
          </a:p>
          <a:p>
            <a:r>
              <a:rPr lang="sr-Latn-RS" dirty="0"/>
              <a:t>Amnion is </a:t>
            </a:r>
            <a:r>
              <a:rPr lang="sr-Latn-RS" dirty="0" err="1"/>
              <a:t>filled</a:t>
            </a:r>
            <a:r>
              <a:rPr lang="sr-Latn-RS" dirty="0"/>
              <a:t> </a:t>
            </a:r>
            <a:r>
              <a:rPr lang="sr-Latn-RS" dirty="0" err="1"/>
              <a:t>with</a:t>
            </a:r>
            <a:r>
              <a:rPr lang="sr-Latn-RS" dirty="0"/>
              <a:t> </a:t>
            </a:r>
            <a:r>
              <a:rPr lang="sr-Latn-RS" dirty="0" err="1"/>
              <a:t>amniotic</a:t>
            </a:r>
            <a:r>
              <a:rPr lang="sr-Latn-RS" dirty="0"/>
              <a:t> fluid.</a:t>
            </a:r>
          </a:p>
          <a:p>
            <a:r>
              <a:rPr lang="sr-Latn-RS" dirty="0" err="1"/>
              <a:t>The</a:t>
            </a:r>
            <a:r>
              <a:rPr lang="sr-Latn-RS" dirty="0"/>
              <a:t> role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amnion is to </a:t>
            </a:r>
            <a:r>
              <a:rPr lang="sr-Latn-RS" dirty="0" err="1"/>
              <a:t>protect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embryo</a:t>
            </a:r>
            <a:r>
              <a:rPr lang="sr-Latn-RS" dirty="0"/>
              <a:t> from </a:t>
            </a:r>
            <a:r>
              <a:rPr lang="sr-Latn-RS" dirty="0" err="1"/>
              <a:t>mechanical</a:t>
            </a:r>
            <a:r>
              <a:rPr lang="sr-Latn-RS" dirty="0"/>
              <a:t> </a:t>
            </a:r>
            <a:r>
              <a:rPr lang="sr-Latn-RS" dirty="0" err="1"/>
              <a:t>damage</a:t>
            </a:r>
            <a:r>
              <a:rPr lang="sr-Latn-RS" dirty="0"/>
              <a:t>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drying</a:t>
            </a:r>
            <a:r>
              <a:rPr lang="sr-Latn-RS" dirty="0"/>
              <a:t>.</a:t>
            </a:r>
          </a:p>
          <a:p>
            <a:r>
              <a:rPr lang="sr-Latn-RS" dirty="0" err="1"/>
              <a:t>The</a:t>
            </a:r>
            <a:r>
              <a:rPr lang="sr-Latn-RS" dirty="0"/>
              <a:t> amnion </a:t>
            </a:r>
            <a:r>
              <a:rPr lang="sr-Latn-RS" dirty="0" err="1"/>
              <a:t>wall</a:t>
            </a:r>
            <a:r>
              <a:rPr lang="sr-Latn-RS" dirty="0"/>
              <a:t> is </a:t>
            </a:r>
            <a:r>
              <a:rPr lang="sr-Latn-RS" dirty="0" err="1"/>
              <a:t>composed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ectoderm</a:t>
            </a:r>
            <a:r>
              <a:rPr lang="sr-Latn-RS" dirty="0"/>
              <a:t> on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inside</a:t>
            </a:r>
            <a:r>
              <a:rPr lang="sr-Latn-RS" dirty="0"/>
              <a:t>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mesoderm</a:t>
            </a:r>
            <a:r>
              <a:rPr lang="sr-Latn-RS" dirty="0"/>
              <a:t> on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outside</a:t>
            </a:r>
            <a:r>
              <a:rPr lang="sr-Latn-RS" dirty="0"/>
              <a:t>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E924AA8-5C1F-6646-A4D0-C03339DFAC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9294" y="1905000"/>
            <a:ext cx="3625607" cy="3440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2062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157637-F8A4-9B47-9373-9CBBF334B8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Mammalian</a:t>
            </a:r>
            <a:r>
              <a:rPr lang="sr-Latn-RS" dirty="0"/>
              <a:t> </a:t>
            </a:r>
            <a:r>
              <a:rPr lang="sr-Latn-RS" dirty="0" err="1"/>
              <a:t>embryonic</a:t>
            </a:r>
            <a:r>
              <a:rPr lang="sr-Latn-RS" dirty="0"/>
              <a:t> </a:t>
            </a:r>
            <a:r>
              <a:rPr lang="sr-Latn-RS" dirty="0" err="1"/>
              <a:t>development</a:t>
            </a:r>
            <a:endParaRPr lang="sr-Lat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2359F2-AD57-2F4C-8871-B311FAC838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5499" y="1540189"/>
            <a:ext cx="8915400" cy="3777622"/>
          </a:xfrm>
        </p:spPr>
        <p:txBody>
          <a:bodyPr/>
          <a:lstStyle/>
          <a:p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fertilization</a:t>
            </a:r>
            <a:r>
              <a:rPr lang="sr-Latn-RS" dirty="0"/>
              <a:t>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embryo</a:t>
            </a:r>
            <a:r>
              <a:rPr lang="sr-Latn-RS" dirty="0"/>
              <a:t> </a:t>
            </a:r>
            <a:r>
              <a:rPr lang="sr-Latn-RS" dirty="0" err="1"/>
              <a:t>development</a:t>
            </a:r>
            <a:r>
              <a:rPr lang="sr-Latn-RS" dirty="0"/>
              <a:t> is </a:t>
            </a:r>
            <a:r>
              <a:rPr lang="sr-Latn-RS" dirty="0" err="1"/>
              <a:t>internal</a:t>
            </a:r>
            <a:r>
              <a:rPr lang="sr-Latn-RS" dirty="0"/>
              <a:t>.</a:t>
            </a:r>
          </a:p>
          <a:p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eggs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higher</a:t>
            </a:r>
            <a:r>
              <a:rPr lang="sr-Latn-RS" dirty="0"/>
              <a:t> </a:t>
            </a:r>
            <a:r>
              <a:rPr lang="sr-Latn-RS" dirty="0" err="1"/>
              <a:t>mammals</a:t>
            </a:r>
            <a:r>
              <a:rPr lang="sr-Latn-RS" dirty="0"/>
              <a:t> (</a:t>
            </a:r>
            <a:r>
              <a:rPr lang="sr-Latn-RS" i="1" dirty="0" err="1"/>
              <a:t>Euteria</a:t>
            </a:r>
            <a:r>
              <a:rPr lang="sr-Latn-RS" dirty="0"/>
              <a:t>) lose </a:t>
            </a:r>
            <a:r>
              <a:rPr lang="sr-Latn-RS" dirty="0" err="1"/>
              <a:t>their</a:t>
            </a:r>
            <a:r>
              <a:rPr lang="sr-Latn-RS" dirty="0"/>
              <a:t> </a:t>
            </a:r>
            <a:r>
              <a:rPr lang="sr-Latn-RS" dirty="0" err="1"/>
              <a:t>vitelline</a:t>
            </a:r>
            <a:r>
              <a:rPr lang="sr-Latn-RS" dirty="0"/>
              <a:t>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become</a:t>
            </a:r>
            <a:r>
              <a:rPr lang="sr-Latn-RS" dirty="0"/>
              <a:t> </a:t>
            </a:r>
            <a:r>
              <a:rPr lang="sr-Latn-RS" dirty="0" err="1"/>
              <a:t>alecitic</a:t>
            </a:r>
            <a:r>
              <a:rPr lang="sr-Latn-RS" dirty="0"/>
              <a:t> (</a:t>
            </a:r>
            <a:r>
              <a:rPr lang="sr-Latn-RS" dirty="0" err="1"/>
              <a:t>oligolecitic</a:t>
            </a:r>
            <a:r>
              <a:rPr lang="sr-Latn-RS" dirty="0"/>
              <a:t>).</a:t>
            </a:r>
          </a:p>
          <a:p>
            <a:endParaRPr lang="sr-Latn-RS" dirty="0"/>
          </a:p>
          <a:p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stages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embryonic</a:t>
            </a:r>
            <a:r>
              <a:rPr lang="sr-Latn-RS" dirty="0"/>
              <a:t> </a:t>
            </a:r>
            <a:r>
              <a:rPr lang="sr-Latn-RS" dirty="0" err="1"/>
              <a:t>development</a:t>
            </a:r>
            <a:r>
              <a:rPr lang="sr-Latn-RS" dirty="0"/>
              <a:t> are </a:t>
            </a:r>
            <a:r>
              <a:rPr lang="sr-Latn-RS" dirty="0" err="1"/>
              <a:t>common</a:t>
            </a:r>
            <a:r>
              <a:rPr lang="sr-Latn-RS" dirty="0"/>
              <a:t> to </a:t>
            </a:r>
            <a:r>
              <a:rPr lang="sr-Latn-RS" dirty="0" err="1"/>
              <a:t>all</a:t>
            </a:r>
            <a:r>
              <a:rPr lang="sr-Latn-RS" dirty="0"/>
              <a:t> </a:t>
            </a:r>
            <a:r>
              <a:rPr lang="sr-Latn-RS" dirty="0" err="1"/>
              <a:t>multicellular</a:t>
            </a:r>
            <a:r>
              <a:rPr lang="sr-Latn-RS" dirty="0"/>
              <a:t> </a:t>
            </a:r>
            <a:r>
              <a:rPr lang="sr-Latn-RS" dirty="0" err="1"/>
              <a:t>organisms</a:t>
            </a:r>
            <a:r>
              <a:rPr lang="sr-Latn-RS" dirty="0"/>
              <a:t> - </a:t>
            </a:r>
            <a:r>
              <a:rPr lang="sr-Latn-RS" dirty="0" err="1"/>
              <a:t>cleavage</a:t>
            </a:r>
            <a:r>
              <a:rPr lang="sr-Latn-RS" dirty="0"/>
              <a:t>, </a:t>
            </a:r>
            <a:r>
              <a:rPr lang="sr-Latn-RS" dirty="0" err="1"/>
              <a:t>blastula</a:t>
            </a:r>
            <a:r>
              <a:rPr lang="sr-Latn-RS" dirty="0"/>
              <a:t>, </a:t>
            </a:r>
            <a:r>
              <a:rPr lang="sr-Latn-RS" dirty="0" err="1"/>
              <a:t>gastrula</a:t>
            </a:r>
            <a:r>
              <a:rPr lang="sr-Latn-RS" dirty="0"/>
              <a:t>, </a:t>
            </a:r>
            <a:r>
              <a:rPr lang="sr-Latn-RS" dirty="0" err="1"/>
              <a:t>organogenesis</a:t>
            </a:r>
            <a:r>
              <a:rPr lang="sr-Latn-RS" dirty="0"/>
              <a:t>.</a:t>
            </a:r>
          </a:p>
        </p:txBody>
      </p:sp>
      <p:pic>
        <p:nvPicPr>
          <p:cNvPr id="6" name="Picture 2" descr="What are the 4 stages of embryonic development?">
            <a:extLst>
              <a:ext uri="{FF2B5EF4-FFF2-40B4-BE49-F238E27FC236}">
                <a16:creationId xmlns:a16="http://schemas.microsoft.com/office/drawing/2014/main" id="{9999C06D-4EA1-3946-8DCA-0CFB6ED7F6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2267" y="3803336"/>
            <a:ext cx="5384799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69425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00FA4-5264-F442-802A-7AA8B3DB86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Chorion</a:t>
            </a:r>
            <a:endParaRPr lang="sr-Lat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4D9806-3814-7F46-8F09-39BC429380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47374" y="2116667"/>
            <a:ext cx="9602787" cy="3777622"/>
          </a:xfrm>
        </p:spPr>
        <p:txBody>
          <a:bodyPr/>
          <a:lstStyle/>
          <a:p>
            <a:r>
              <a:rPr lang="sr-Latn-RS" dirty="0"/>
              <a:t>In </a:t>
            </a:r>
            <a:r>
              <a:rPr lang="sr-Latn-RS" dirty="0" err="1"/>
              <a:t>the</a:t>
            </a:r>
            <a:r>
              <a:rPr lang="sr-Latn-RS" dirty="0"/>
              <a:t> period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gastrulation</a:t>
            </a:r>
            <a:r>
              <a:rPr lang="sr-Latn-RS" dirty="0"/>
              <a:t>, </a:t>
            </a:r>
            <a:r>
              <a:rPr lang="sr-Latn-RS" dirty="0" err="1"/>
              <a:t>when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mesoderm</a:t>
            </a:r>
            <a:r>
              <a:rPr lang="sr-Latn-RS" dirty="0"/>
              <a:t> </a:t>
            </a:r>
            <a:r>
              <a:rPr lang="sr-Latn-RS" dirty="0" err="1"/>
              <a:t>differentiates</a:t>
            </a:r>
            <a:r>
              <a:rPr lang="sr-Latn-RS" dirty="0"/>
              <a:t>,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cells</a:t>
            </a:r>
            <a:r>
              <a:rPr lang="sr-Latn-RS" dirty="0"/>
              <a:t> </a:t>
            </a:r>
            <a:r>
              <a:rPr lang="sr-Latn-RS" dirty="0" err="1"/>
              <a:t>lining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cytotrophoblast</a:t>
            </a:r>
            <a:r>
              <a:rPr lang="sr-Latn-RS" dirty="0"/>
              <a:t> </a:t>
            </a:r>
            <a:r>
              <a:rPr lang="sr-Latn-RS" dirty="0" err="1"/>
              <a:t>form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parietal</a:t>
            </a:r>
            <a:r>
              <a:rPr lang="sr-Latn-RS" dirty="0"/>
              <a:t> </a:t>
            </a:r>
            <a:r>
              <a:rPr lang="sr-Latn-RS" dirty="0" err="1"/>
              <a:t>mesoderm</a:t>
            </a:r>
            <a:r>
              <a:rPr lang="sr-Latn-RS" dirty="0"/>
              <a:t> (</a:t>
            </a:r>
            <a:r>
              <a:rPr lang="sr-Latn-RS" dirty="0" err="1"/>
              <a:t>extraembryonic</a:t>
            </a:r>
            <a:r>
              <a:rPr lang="sr-Latn-RS" dirty="0"/>
              <a:t> </a:t>
            </a:r>
            <a:r>
              <a:rPr lang="sr-Latn-RS" dirty="0" err="1"/>
              <a:t>mesoderm</a:t>
            </a:r>
            <a:r>
              <a:rPr lang="sr-Latn-RS" dirty="0"/>
              <a:t>).</a:t>
            </a:r>
          </a:p>
          <a:p>
            <a:r>
              <a:rPr lang="sr-Latn-RS" dirty="0" err="1"/>
              <a:t>This</a:t>
            </a:r>
            <a:r>
              <a:rPr lang="sr-Latn-RS" dirty="0"/>
              <a:t> </a:t>
            </a:r>
            <a:r>
              <a:rPr lang="sr-Latn-RS" dirty="0" err="1"/>
              <a:t>mesoderm</a:t>
            </a:r>
            <a:r>
              <a:rPr lang="sr-Latn-RS" dirty="0"/>
              <a:t> </a:t>
            </a:r>
            <a:r>
              <a:rPr lang="sr-Latn-RS" dirty="0" err="1"/>
              <a:t>with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trophoblast</a:t>
            </a:r>
            <a:r>
              <a:rPr lang="sr-Latn-RS" dirty="0"/>
              <a:t> </a:t>
            </a:r>
            <a:r>
              <a:rPr lang="sr-Latn-RS" dirty="0" err="1"/>
              <a:t>forms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chorion</a:t>
            </a:r>
            <a:r>
              <a:rPr lang="sr-Latn-RS" dirty="0"/>
              <a:t>.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79EE2F6B-9342-124B-BB5D-1FEEE57AFC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967" y="3505200"/>
            <a:ext cx="36576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34636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389E6-E978-3146-B86D-5A3C6846A8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Chorion</a:t>
            </a:r>
            <a:endParaRPr lang="sr-Lat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96CEC6-D504-5D49-87A6-756716B9DA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7478" y="1905000"/>
            <a:ext cx="7062789" cy="3777622"/>
          </a:xfrm>
        </p:spPr>
        <p:txBody>
          <a:bodyPr/>
          <a:lstStyle/>
          <a:p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chorion</a:t>
            </a:r>
            <a:r>
              <a:rPr lang="sr-Latn-RS" dirty="0"/>
              <a:t> </a:t>
            </a:r>
            <a:r>
              <a:rPr lang="sr-Latn-RS" dirty="0" err="1"/>
              <a:t>forms</a:t>
            </a:r>
            <a:r>
              <a:rPr lang="sr-Latn-RS" dirty="0"/>
              <a:t> </a:t>
            </a:r>
            <a:r>
              <a:rPr lang="sr-Latn-RS" dirty="0" err="1"/>
              <a:t>numerous</a:t>
            </a:r>
            <a:r>
              <a:rPr lang="sr-Latn-RS" dirty="0"/>
              <a:t> </a:t>
            </a:r>
            <a:r>
              <a:rPr lang="sr-Latn-RS" dirty="0" err="1"/>
              <a:t>evaginations</a:t>
            </a:r>
            <a:r>
              <a:rPr lang="sr-Latn-RS" dirty="0"/>
              <a:t> - </a:t>
            </a:r>
            <a:r>
              <a:rPr lang="sr-Latn-RS" dirty="0" err="1"/>
              <a:t>chorionic</a:t>
            </a:r>
            <a:r>
              <a:rPr lang="sr-Latn-RS" dirty="0"/>
              <a:t> </a:t>
            </a:r>
            <a:r>
              <a:rPr lang="sr-Latn-RS" dirty="0" err="1"/>
              <a:t>villi</a:t>
            </a:r>
            <a:r>
              <a:rPr lang="sr-Latn-RS" dirty="0"/>
              <a:t>, </a:t>
            </a:r>
            <a:r>
              <a:rPr lang="sr-Latn-RS" dirty="0" err="1"/>
              <a:t>which</a:t>
            </a:r>
            <a:r>
              <a:rPr lang="sr-Latn-RS" dirty="0"/>
              <a:t> </a:t>
            </a:r>
            <a:r>
              <a:rPr lang="sr-Latn-RS" dirty="0" err="1"/>
              <a:t>penetrate</a:t>
            </a:r>
            <a:r>
              <a:rPr lang="sr-Latn-RS" dirty="0"/>
              <a:t> to </a:t>
            </a:r>
            <a:r>
              <a:rPr lang="sr-Latn-RS" dirty="0" err="1"/>
              <a:t>different</a:t>
            </a:r>
            <a:r>
              <a:rPr lang="sr-Latn-RS" dirty="0"/>
              <a:t> </a:t>
            </a:r>
            <a:r>
              <a:rPr lang="sr-Latn-RS" dirty="0" err="1"/>
              <a:t>layers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uterus</a:t>
            </a:r>
            <a:r>
              <a:rPr lang="sr-Latn-RS" dirty="0"/>
              <a:t>.</a:t>
            </a:r>
          </a:p>
          <a:p>
            <a:r>
              <a:rPr lang="sr-Latn-RS" dirty="0"/>
              <a:t>In </a:t>
            </a:r>
            <a:r>
              <a:rPr lang="sr-Latn-RS" dirty="0" err="1"/>
              <a:t>evolutionarily</a:t>
            </a:r>
            <a:r>
              <a:rPr lang="sr-Latn-RS" dirty="0"/>
              <a:t> </a:t>
            </a:r>
            <a:r>
              <a:rPr lang="sr-Latn-RS" dirty="0" err="1"/>
              <a:t>older</a:t>
            </a:r>
            <a:r>
              <a:rPr lang="sr-Latn-RS" dirty="0"/>
              <a:t> </a:t>
            </a:r>
            <a:r>
              <a:rPr lang="sr-Latn-RS" dirty="0" err="1"/>
              <a:t>mammals</a:t>
            </a:r>
            <a:r>
              <a:rPr lang="sr-Latn-RS" dirty="0"/>
              <a:t>, </a:t>
            </a:r>
            <a:r>
              <a:rPr lang="sr-Latn-RS" dirty="0" err="1"/>
              <a:t>they</a:t>
            </a:r>
            <a:r>
              <a:rPr lang="sr-Latn-RS" dirty="0"/>
              <a:t> </a:t>
            </a:r>
            <a:r>
              <a:rPr lang="sr-Latn-RS" dirty="0" err="1"/>
              <a:t>lie</a:t>
            </a:r>
            <a:r>
              <a:rPr lang="sr-Latn-RS" dirty="0"/>
              <a:t> on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epithelium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uterus</a:t>
            </a:r>
            <a:r>
              <a:rPr lang="sr-Latn-RS" dirty="0"/>
              <a:t>, </a:t>
            </a:r>
            <a:r>
              <a:rPr lang="sr-Latn-RS" dirty="0" err="1"/>
              <a:t>and</a:t>
            </a:r>
            <a:r>
              <a:rPr lang="sr-Latn-RS" dirty="0"/>
              <a:t> in </a:t>
            </a:r>
            <a:r>
              <a:rPr lang="sr-Latn-RS" dirty="0" err="1"/>
              <a:t>evolutionarily</a:t>
            </a:r>
            <a:r>
              <a:rPr lang="sr-Latn-RS" dirty="0"/>
              <a:t> </a:t>
            </a:r>
            <a:r>
              <a:rPr lang="sr-Latn-RS" dirty="0" err="1"/>
              <a:t>younger</a:t>
            </a:r>
            <a:r>
              <a:rPr lang="sr-Latn-RS" dirty="0"/>
              <a:t> </a:t>
            </a:r>
            <a:r>
              <a:rPr lang="sr-Latn-RS" dirty="0" err="1"/>
              <a:t>ones</a:t>
            </a:r>
            <a:r>
              <a:rPr lang="sr-Latn-RS" dirty="0"/>
              <a:t>, </a:t>
            </a:r>
            <a:r>
              <a:rPr lang="sr-Latn-RS" dirty="0" err="1"/>
              <a:t>they</a:t>
            </a:r>
            <a:r>
              <a:rPr lang="sr-Latn-RS" dirty="0"/>
              <a:t> </a:t>
            </a:r>
            <a:r>
              <a:rPr lang="sr-Latn-RS" dirty="0" err="1"/>
              <a:t>enter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mesoderm</a:t>
            </a:r>
            <a:r>
              <a:rPr lang="sr-Latn-RS" dirty="0"/>
              <a:t> </a:t>
            </a:r>
            <a:r>
              <a:rPr lang="sr-Latn-RS" dirty="0" err="1"/>
              <a:t>or</a:t>
            </a:r>
            <a:r>
              <a:rPr lang="sr-Latn-RS" dirty="0"/>
              <a:t> </a:t>
            </a:r>
            <a:r>
              <a:rPr lang="sr-Latn-RS" dirty="0" err="1"/>
              <a:t>penetrate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blood</a:t>
            </a:r>
            <a:r>
              <a:rPr lang="sr-Latn-RS" dirty="0"/>
              <a:t> </a:t>
            </a:r>
            <a:r>
              <a:rPr lang="sr-Latn-RS" dirty="0" err="1"/>
              <a:t>vessels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uterus</a:t>
            </a:r>
            <a:r>
              <a:rPr lang="sr-Latn-RS" dirty="0"/>
              <a:t>.</a:t>
            </a:r>
          </a:p>
          <a:p>
            <a:r>
              <a:rPr lang="sr-Latn-RS" dirty="0"/>
              <a:t>In </a:t>
            </a:r>
            <a:r>
              <a:rPr lang="sr-Latn-RS" dirty="0" err="1"/>
              <a:t>humans</a:t>
            </a:r>
            <a:r>
              <a:rPr lang="sr-Latn-RS" dirty="0"/>
              <a:t>, </a:t>
            </a:r>
            <a:r>
              <a:rPr lang="sr-Latn-RS" dirty="0" err="1"/>
              <a:t>they</a:t>
            </a:r>
            <a:r>
              <a:rPr lang="sr-Latn-RS" dirty="0"/>
              <a:t> are </a:t>
            </a:r>
            <a:r>
              <a:rPr lang="sr-Latn-RS" dirty="0" err="1"/>
              <a:t>submerged</a:t>
            </a:r>
            <a:r>
              <a:rPr lang="sr-Latn-RS" dirty="0"/>
              <a:t> in </a:t>
            </a:r>
            <a:r>
              <a:rPr lang="sr-Latn-RS" dirty="0" err="1"/>
              <a:t>spaces</a:t>
            </a:r>
            <a:r>
              <a:rPr lang="sr-Latn-RS" dirty="0"/>
              <a:t> </a:t>
            </a:r>
            <a:r>
              <a:rPr lang="sr-Latn-RS" dirty="0" err="1"/>
              <a:t>filled</a:t>
            </a:r>
            <a:r>
              <a:rPr lang="sr-Latn-RS" dirty="0"/>
              <a:t> </a:t>
            </a:r>
            <a:r>
              <a:rPr lang="sr-Latn-RS" dirty="0" err="1"/>
              <a:t>with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mother's</a:t>
            </a:r>
            <a:r>
              <a:rPr lang="sr-Latn-RS" dirty="0"/>
              <a:t> </a:t>
            </a:r>
            <a:r>
              <a:rPr lang="sr-Latn-RS" dirty="0" err="1"/>
              <a:t>blood</a:t>
            </a:r>
            <a:r>
              <a:rPr lang="sr-Latn-RS" dirty="0"/>
              <a:t>.</a:t>
            </a:r>
          </a:p>
          <a:p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blood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fetus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mother</a:t>
            </a:r>
            <a:r>
              <a:rPr lang="sr-Latn-RS" dirty="0"/>
              <a:t> </a:t>
            </a:r>
            <a:r>
              <a:rPr lang="sr-Latn-RS" dirty="0" err="1"/>
              <a:t>never</a:t>
            </a:r>
            <a:r>
              <a:rPr lang="sr-Latn-RS" dirty="0"/>
              <a:t> mix </a:t>
            </a:r>
            <a:r>
              <a:rPr lang="sr-Latn-RS" dirty="0" err="1"/>
              <a:t>because</a:t>
            </a:r>
            <a:r>
              <a:rPr lang="sr-Latn-RS" dirty="0"/>
              <a:t> </a:t>
            </a:r>
            <a:r>
              <a:rPr lang="sr-Latn-RS" dirty="0" err="1"/>
              <a:t>there</a:t>
            </a:r>
            <a:r>
              <a:rPr lang="sr-Latn-RS" dirty="0"/>
              <a:t> is a </a:t>
            </a:r>
            <a:r>
              <a:rPr lang="sr-Latn-RS" dirty="0" err="1"/>
              <a:t>placental</a:t>
            </a:r>
            <a:r>
              <a:rPr lang="sr-Latn-RS" dirty="0"/>
              <a:t> membrane.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40EFDFA-FA7E-824E-BB16-F64DDF789D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9600" y="3429000"/>
            <a:ext cx="3962400" cy="3383280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9A330586-934C-0441-996F-CDC8D7DB5BA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827" t="6711" b="7508"/>
          <a:stretch/>
        </p:blipFill>
        <p:spPr bwMode="auto">
          <a:xfrm>
            <a:off x="8543103" y="624110"/>
            <a:ext cx="2961509" cy="246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11070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D84BE-4CE6-384E-A81B-F140408DD1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Chorion</a:t>
            </a:r>
            <a:endParaRPr lang="sr-Lat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29F66-4909-6C44-8FF4-569CD3F6AA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39307" y="1879046"/>
            <a:ext cx="6002678" cy="3777622"/>
          </a:xfrm>
        </p:spPr>
        <p:txBody>
          <a:bodyPr/>
          <a:lstStyle/>
          <a:p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arrangement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villi</a:t>
            </a:r>
            <a:r>
              <a:rPr lang="sr-Latn-RS" dirty="0"/>
              <a:t> </a:t>
            </a:r>
            <a:r>
              <a:rPr lang="sr-Latn-RS" dirty="0" err="1"/>
              <a:t>can</a:t>
            </a:r>
            <a:r>
              <a:rPr lang="sr-Latn-RS" dirty="0"/>
              <a:t> be </a:t>
            </a:r>
            <a:r>
              <a:rPr lang="sr-Latn-RS" dirty="0" err="1"/>
              <a:t>different</a:t>
            </a:r>
            <a:r>
              <a:rPr lang="sr-Latn-RS" dirty="0"/>
              <a:t>:</a:t>
            </a:r>
          </a:p>
          <a:p>
            <a:r>
              <a:rPr lang="sr-Latn-RS" dirty="0"/>
              <a:t>-</a:t>
            </a:r>
            <a:r>
              <a:rPr lang="sr-Latn-RS" dirty="0" err="1"/>
              <a:t>cotyledonary</a:t>
            </a:r>
            <a:r>
              <a:rPr lang="sr-Latn-RS" dirty="0"/>
              <a:t>, in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form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cotyledons</a:t>
            </a:r>
            <a:r>
              <a:rPr lang="sr-Latn-RS" dirty="0"/>
              <a:t> (</a:t>
            </a:r>
            <a:r>
              <a:rPr lang="sr-Latn-RS" dirty="0" err="1"/>
              <a:t>cattle</a:t>
            </a:r>
            <a:r>
              <a:rPr lang="sr-Latn-RS" dirty="0"/>
              <a:t>)</a:t>
            </a:r>
          </a:p>
          <a:p>
            <a:r>
              <a:rPr lang="sr-Latn-RS" dirty="0"/>
              <a:t>-</a:t>
            </a:r>
            <a:r>
              <a:rPr lang="sr-Latn-RS" dirty="0" err="1"/>
              <a:t>diffuse</a:t>
            </a:r>
            <a:r>
              <a:rPr lang="sr-Latn-RS" dirty="0"/>
              <a:t>, </a:t>
            </a:r>
            <a:r>
              <a:rPr lang="sr-Latn-RS" dirty="0" err="1"/>
              <a:t>even</a:t>
            </a:r>
            <a:r>
              <a:rPr lang="sr-Latn-RS" dirty="0"/>
              <a:t> (</a:t>
            </a:r>
            <a:r>
              <a:rPr lang="sr-Latn-RS" dirty="0" err="1"/>
              <a:t>pigs</a:t>
            </a:r>
            <a:r>
              <a:rPr lang="sr-Latn-RS" dirty="0"/>
              <a:t>)</a:t>
            </a:r>
          </a:p>
          <a:p>
            <a:r>
              <a:rPr lang="sr-Latn-RS" dirty="0"/>
              <a:t>-</a:t>
            </a:r>
            <a:r>
              <a:rPr lang="sr-Latn-RS" b="1" dirty="0" err="1"/>
              <a:t>discoidal</a:t>
            </a:r>
            <a:r>
              <a:rPr lang="sr-Latn-RS" b="1" dirty="0"/>
              <a:t>, </a:t>
            </a:r>
            <a:r>
              <a:rPr lang="sr-Latn-RS" b="1" dirty="0" err="1"/>
              <a:t>disc-shaped</a:t>
            </a:r>
            <a:r>
              <a:rPr lang="sr-Latn-RS" b="1" dirty="0"/>
              <a:t> </a:t>
            </a:r>
            <a:r>
              <a:rPr lang="sr-Latn-RS" b="1"/>
              <a:t>(human)</a:t>
            </a:r>
            <a:endParaRPr lang="sr-Latn-RS" b="1" dirty="0"/>
          </a:p>
          <a:p>
            <a:r>
              <a:rPr lang="sr-Latn-RS" dirty="0"/>
              <a:t>-</a:t>
            </a:r>
            <a:r>
              <a:rPr lang="sr-Latn-RS" dirty="0" err="1"/>
              <a:t>zonal</a:t>
            </a:r>
            <a:r>
              <a:rPr lang="sr-Latn-RS" dirty="0"/>
              <a:t>, in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form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a </a:t>
            </a:r>
            <a:r>
              <a:rPr lang="sr-Latn-RS" dirty="0" err="1"/>
              <a:t>belt</a:t>
            </a:r>
            <a:r>
              <a:rPr lang="sr-Latn-RS" dirty="0"/>
              <a:t> (</a:t>
            </a:r>
            <a:r>
              <a:rPr lang="sr-Latn-RS" dirty="0" err="1"/>
              <a:t>dog</a:t>
            </a:r>
            <a:r>
              <a:rPr lang="sr-Latn-RS" dirty="0"/>
              <a:t>).</a:t>
            </a:r>
          </a:p>
          <a:p>
            <a:endParaRPr lang="sr-Latn-RS" dirty="0"/>
          </a:p>
          <a:p>
            <a:r>
              <a:rPr lang="sr-Latn-RS" dirty="0" err="1"/>
              <a:t>Chorionic</a:t>
            </a:r>
            <a:r>
              <a:rPr lang="sr-Latn-RS" dirty="0"/>
              <a:t> </a:t>
            </a:r>
            <a:r>
              <a:rPr lang="sr-Latn-RS" dirty="0" err="1"/>
              <a:t>villi</a:t>
            </a:r>
            <a:r>
              <a:rPr lang="sr-Latn-RS" dirty="0"/>
              <a:t> </a:t>
            </a:r>
            <a:r>
              <a:rPr lang="sr-Latn-RS" dirty="0" err="1"/>
              <a:t>with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wall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uterus</a:t>
            </a:r>
            <a:r>
              <a:rPr lang="sr-Latn-RS" dirty="0"/>
              <a:t> </a:t>
            </a:r>
            <a:r>
              <a:rPr lang="sr-Latn-RS" dirty="0" err="1"/>
              <a:t>form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placenta.</a:t>
            </a:r>
          </a:p>
        </p:txBody>
      </p:sp>
      <p:pic>
        <p:nvPicPr>
          <p:cNvPr id="8194" name="Picture 2" descr="Discoidal Placenta">
            <a:extLst>
              <a:ext uri="{FF2B5EF4-FFF2-40B4-BE49-F238E27FC236}">
                <a16:creationId xmlns:a16="http://schemas.microsoft.com/office/drawing/2014/main" id="{1A410641-E2F1-1841-B57A-68F6280EB2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1985" y="1879046"/>
            <a:ext cx="4344988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03626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7606B6-8633-A549-BECD-BDF560895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Placenta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035599-0ED5-D445-91EB-AD2AF3D008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9725" y="1710267"/>
            <a:ext cx="8915400" cy="3777622"/>
          </a:xfrm>
        </p:spPr>
        <p:txBody>
          <a:bodyPr>
            <a:normAutofit/>
          </a:bodyPr>
          <a:lstStyle/>
          <a:p>
            <a:r>
              <a:rPr lang="sr-Latn-RS" dirty="0" err="1"/>
              <a:t>This</a:t>
            </a:r>
            <a:r>
              <a:rPr lang="sr-Latn-RS" dirty="0"/>
              <a:t> is </a:t>
            </a:r>
            <a:r>
              <a:rPr lang="sr-Latn-RS" dirty="0" err="1"/>
              <a:t>fetomaternal</a:t>
            </a:r>
            <a:r>
              <a:rPr lang="sr-Latn-RS" dirty="0"/>
              <a:t> organ.</a:t>
            </a:r>
          </a:p>
          <a:p>
            <a:r>
              <a:rPr lang="sr-Latn-RS" dirty="0" err="1"/>
              <a:t>It</a:t>
            </a:r>
            <a:r>
              <a:rPr lang="sr-Latn-RS" dirty="0"/>
              <a:t> is </a:t>
            </a:r>
            <a:r>
              <a:rPr lang="sr-Latn-RS" dirty="0" err="1"/>
              <a:t>made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fetal</a:t>
            </a:r>
            <a:r>
              <a:rPr lang="sr-Latn-RS" dirty="0"/>
              <a:t> </a:t>
            </a:r>
            <a:r>
              <a:rPr lang="sr-Latn-RS" dirty="0" err="1"/>
              <a:t>tissue-pars</a:t>
            </a:r>
            <a:r>
              <a:rPr lang="sr-Latn-RS" dirty="0"/>
              <a:t> </a:t>
            </a:r>
            <a:r>
              <a:rPr lang="sr-Latn-RS" dirty="0" err="1"/>
              <a:t>fetalis</a:t>
            </a:r>
            <a:r>
              <a:rPr lang="sr-Latn-RS" dirty="0"/>
              <a:t> (</a:t>
            </a:r>
            <a:r>
              <a:rPr lang="sr-Latn-RS" dirty="0" err="1"/>
              <a:t>chorionic</a:t>
            </a:r>
            <a:r>
              <a:rPr lang="sr-Latn-RS" dirty="0"/>
              <a:t> </a:t>
            </a:r>
            <a:r>
              <a:rPr lang="sr-Latn-RS" dirty="0" err="1"/>
              <a:t>villi</a:t>
            </a:r>
            <a:r>
              <a:rPr lang="sr-Latn-RS" dirty="0"/>
              <a:t>)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tissues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mother</a:t>
            </a:r>
            <a:r>
              <a:rPr lang="sr-Latn-RS" dirty="0"/>
              <a:t> - </a:t>
            </a:r>
            <a:r>
              <a:rPr lang="sr-Latn-RS" dirty="0" err="1"/>
              <a:t>pars</a:t>
            </a:r>
            <a:r>
              <a:rPr lang="sr-Latn-RS" dirty="0"/>
              <a:t> </a:t>
            </a:r>
            <a:r>
              <a:rPr lang="sr-Latn-RS" dirty="0" err="1"/>
              <a:t>materna</a:t>
            </a:r>
            <a:r>
              <a:rPr lang="sr-Latn-RS" dirty="0"/>
              <a:t> (</a:t>
            </a:r>
            <a:r>
              <a:rPr lang="sr-Latn-RS" dirty="0" err="1"/>
              <a:t>uterus</a:t>
            </a:r>
            <a:r>
              <a:rPr lang="sr-Latn-RS" dirty="0"/>
              <a:t> </a:t>
            </a:r>
            <a:r>
              <a:rPr lang="sr-Latn-RS" dirty="0" err="1"/>
              <a:t>wall</a:t>
            </a:r>
            <a:r>
              <a:rPr lang="sr-Latn-RS" dirty="0"/>
              <a:t>).</a:t>
            </a:r>
          </a:p>
          <a:p>
            <a:r>
              <a:rPr lang="sr-Latn-RS" dirty="0" err="1"/>
              <a:t>The</a:t>
            </a:r>
            <a:r>
              <a:rPr lang="sr-Latn-RS" dirty="0"/>
              <a:t> placenta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umbilical</a:t>
            </a:r>
            <a:r>
              <a:rPr lang="sr-Latn-RS" dirty="0"/>
              <a:t> </a:t>
            </a:r>
            <a:r>
              <a:rPr lang="sr-Latn-RS" dirty="0" err="1"/>
              <a:t>cord</a:t>
            </a:r>
            <a:r>
              <a:rPr lang="sr-Latn-RS" dirty="0"/>
              <a:t> are a transport </a:t>
            </a:r>
            <a:r>
              <a:rPr lang="sr-Latn-RS" dirty="0" err="1"/>
              <a:t>system</a:t>
            </a:r>
            <a:r>
              <a:rPr lang="sr-Latn-RS" dirty="0"/>
              <a:t> </a:t>
            </a:r>
            <a:r>
              <a:rPr lang="sr-Latn-RS" dirty="0" err="1"/>
              <a:t>for</a:t>
            </a:r>
            <a:r>
              <a:rPr lang="sr-Latn-RS" dirty="0"/>
              <a:t> </a:t>
            </a:r>
            <a:r>
              <a:rPr lang="sr-Latn-RS" dirty="0" err="1"/>
              <a:t>substances</a:t>
            </a:r>
            <a:r>
              <a:rPr lang="sr-Latn-RS" dirty="0"/>
              <a:t> </a:t>
            </a:r>
            <a:r>
              <a:rPr lang="sr-Latn-RS" dirty="0" err="1"/>
              <a:t>between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mother</a:t>
            </a:r>
            <a:r>
              <a:rPr lang="sr-Latn-RS" dirty="0"/>
              <a:t>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fetus.</a:t>
            </a:r>
          </a:p>
          <a:p>
            <a:r>
              <a:rPr lang="sr-Latn-RS" dirty="0" err="1"/>
              <a:t>Blood</a:t>
            </a:r>
            <a:r>
              <a:rPr lang="sr-Latn-RS" dirty="0"/>
              <a:t> from </a:t>
            </a:r>
            <a:r>
              <a:rPr lang="sr-Latn-RS" dirty="0" err="1"/>
              <a:t>the</a:t>
            </a:r>
            <a:r>
              <a:rPr lang="sr-Latn-RS" dirty="0"/>
              <a:t> placenta </a:t>
            </a:r>
            <a:r>
              <a:rPr lang="sr-Latn-RS" dirty="0" err="1"/>
              <a:t>goes</a:t>
            </a:r>
            <a:r>
              <a:rPr lang="sr-Latn-RS" dirty="0"/>
              <a:t> to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embryo</a:t>
            </a:r>
            <a:r>
              <a:rPr lang="sr-Latn-RS" dirty="0"/>
              <a:t> </a:t>
            </a:r>
            <a:r>
              <a:rPr lang="sr-Latn-RS" dirty="0" err="1"/>
              <a:t>via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umbilical</a:t>
            </a:r>
            <a:r>
              <a:rPr lang="sr-Latn-RS" dirty="0"/>
              <a:t> </a:t>
            </a:r>
            <a:r>
              <a:rPr lang="sr-Latn-RS" dirty="0" err="1"/>
              <a:t>vein</a:t>
            </a:r>
            <a:r>
              <a:rPr lang="sr-Latn-RS" dirty="0"/>
              <a:t>,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returns</a:t>
            </a:r>
            <a:r>
              <a:rPr lang="sr-Latn-RS" dirty="0"/>
              <a:t> to </a:t>
            </a:r>
            <a:r>
              <a:rPr lang="sr-Latn-RS" dirty="0" err="1"/>
              <a:t>the</a:t>
            </a:r>
            <a:r>
              <a:rPr lang="sr-Latn-RS" dirty="0"/>
              <a:t> placenta </a:t>
            </a:r>
            <a:r>
              <a:rPr lang="sr-Latn-RS" dirty="0" err="1"/>
              <a:t>via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umbilical</a:t>
            </a:r>
            <a:r>
              <a:rPr lang="sr-Latn-RS" dirty="0"/>
              <a:t> </a:t>
            </a:r>
            <a:r>
              <a:rPr lang="sr-Latn-RS" dirty="0" err="1"/>
              <a:t>arteries</a:t>
            </a:r>
            <a:r>
              <a:rPr lang="sr-Latn-RS" dirty="0"/>
              <a:t>.</a:t>
            </a:r>
          </a:p>
        </p:txBody>
      </p:sp>
      <p:pic>
        <p:nvPicPr>
          <p:cNvPr id="9218" name="Picture 2" descr="Placenta | BioNinja">
            <a:extLst>
              <a:ext uri="{FF2B5EF4-FFF2-40B4-BE49-F238E27FC236}">
                <a16:creationId xmlns:a16="http://schemas.microsoft.com/office/drawing/2014/main" id="{7A6C4DC3-64A7-624F-8C7C-DE07DE90CD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9066" y="4298206"/>
            <a:ext cx="4327533" cy="2379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98306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A3965B-A98D-3447-A02E-1766504B76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Functions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placenta:</a:t>
            </a:r>
            <a:br>
              <a:rPr lang="sr-Latn-RS" dirty="0"/>
            </a:br>
            <a:endParaRPr lang="sr-Lat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1F6D6B-B3B1-6544-80A9-B07468B2BB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698172"/>
            <a:ext cx="8915400" cy="3777622"/>
          </a:xfrm>
        </p:spPr>
        <p:txBody>
          <a:bodyPr/>
          <a:lstStyle/>
          <a:p>
            <a:pPr marL="0" indent="0">
              <a:buNone/>
            </a:pPr>
            <a:r>
              <a:rPr lang="sr-Latn-RS" dirty="0"/>
              <a:t>-</a:t>
            </a:r>
            <a:r>
              <a:rPr lang="sr-Latn-RS" dirty="0" err="1"/>
              <a:t>embryo</a:t>
            </a:r>
            <a:r>
              <a:rPr lang="sr-Latn-RS" dirty="0"/>
              <a:t> </a:t>
            </a:r>
            <a:r>
              <a:rPr lang="sr-Latn-RS" dirty="0" err="1"/>
              <a:t>nutrition</a:t>
            </a:r>
            <a:r>
              <a:rPr lang="sr-Latn-RS" dirty="0"/>
              <a:t> </a:t>
            </a:r>
            <a:r>
              <a:rPr lang="sr-Latn-RS" dirty="0" err="1"/>
              <a:t>and</a:t>
            </a:r>
            <a:r>
              <a:rPr lang="sr-Latn-RS" dirty="0"/>
              <a:t> gas </a:t>
            </a:r>
            <a:r>
              <a:rPr lang="sr-Latn-RS" dirty="0" err="1"/>
              <a:t>exchange</a:t>
            </a:r>
            <a:endParaRPr lang="sr-Latn-RS" dirty="0"/>
          </a:p>
          <a:p>
            <a:pPr marL="0" indent="0">
              <a:buNone/>
            </a:pPr>
            <a:r>
              <a:rPr lang="sr-Latn-RS" dirty="0"/>
              <a:t>-</a:t>
            </a:r>
            <a:r>
              <a:rPr lang="sr-Latn-RS" dirty="0" err="1"/>
              <a:t>removal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harmful</a:t>
            </a:r>
            <a:r>
              <a:rPr lang="sr-Latn-RS" dirty="0"/>
              <a:t>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unnecessary</a:t>
            </a:r>
            <a:r>
              <a:rPr lang="sr-Latn-RS" dirty="0"/>
              <a:t> </a:t>
            </a:r>
            <a:r>
              <a:rPr lang="sr-Latn-RS" dirty="0" err="1"/>
              <a:t>substances</a:t>
            </a:r>
            <a:endParaRPr lang="sr-Latn-RS" dirty="0"/>
          </a:p>
          <a:p>
            <a:pPr marL="0" indent="0">
              <a:buNone/>
            </a:pPr>
            <a:r>
              <a:rPr lang="sr-Latn-RS" dirty="0"/>
              <a:t>-</a:t>
            </a:r>
            <a:r>
              <a:rPr lang="sr-Latn-RS" dirty="0" err="1"/>
              <a:t>protection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embryo-prevents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passage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infectious</a:t>
            </a:r>
            <a:r>
              <a:rPr lang="sr-Latn-RS" dirty="0"/>
              <a:t> </a:t>
            </a:r>
            <a:r>
              <a:rPr lang="sr-Latn-RS" dirty="0" err="1"/>
              <a:t>agents</a:t>
            </a:r>
            <a:r>
              <a:rPr lang="sr-Latn-RS" dirty="0"/>
              <a:t> </a:t>
            </a:r>
            <a:r>
              <a:rPr lang="sr-Latn-RS" dirty="0" err="1"/>
              <a:t>into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fetal</a:t>
            </a:r>
            <a:r>
              <a:rPr lang="sr-Latn-RS" dirty="0"/>
              <a:t> </a:t>
            </a:r>
            <a:r>
              <a:rPr lang="sr-Latn-RS" dirty="0" err="1"/>
              <a:t>circulation</a:t>
            </a:r>
            <a:endParaRPr lang="sr-Latn-RS" dirty="0"/>
          </a:p>
          <a:p>
            <a:pPr marL="0" indent="0">
              <a:buNone/>
            </a:pPr>
            <a:r>
              <a:rPr lang="sr-Latn-RS" dirty="0"/>
              <a:t>-</a:t>
            </a:r>
            <a:r>
              <a:rPr lang="sr-Latn-RS" dirty="0" err="1"/>
              <a:t>secretion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hormones</a:t>
            </a:r>
            <a:r>
              <a:rPr lang="sr-Latn-RS" dirty="0"/>
              <a:t>: estrogen, </a:t>
            </a:r>
            <a:r>
              <a:rPr lang="sr-Latn-RS" dirty="0" err="1"/>
              <a:t>progesterone</a:t>
            </a:r>
            <a:r>
              <a:rPr lang="sr-Latn-RS" dirty="0"/>
              <a:t>, </a:t>
            </a:r>
            <a:r>
              <a:rPr lang="sr-Latn-RS" dirty="0" err="1"/>
              <a:t>hCG</a:t>
            </a:r>
            <a:r>
              <a:rPr lang="sr-Latn-RS" dirty="0"/>
              <a:t>, </a:t>
            </a:r>
            <a:r>
              <a:rPr lang="sr-Latn-RS" dirty="0" err="1"/>
              <a:t>etc</a:t>
            </a:r>
            <a:r>
              <a:rPr lang="sr-Latn-RS" dirty="0"/>
              <a:t>. </a:t>
            </a:r>
            <a:r>
              <a:rPr lang="sr-Latn-RS" dirty="0" err="1"/>
              <a:t>important</a:t>
            </a:r>
            <a:r>
              <a:rPr lang="sr-Latn-RS" dirty="0"/>
              <a:t> </a:t>
            </a:r>
            <a:r>
              <a:rPr lang="sr-Latn-RS" dirty="0" err="1"/>
              <a:t>for</a:t>
            </a:r>
            <a:r>
              <a:rPr lang="sr-Latn-RS" dirty="0"/>
              <a:t> </a:t>
            </a:r>
            <a:r>
              <a:rPr lang="sr-Latn-RS" dirty="0" err="1"/>
              <a:t>maintaining</a:t>
            </a:r>
            <a:r>
              <a:rPr lang="sr-Latn-RS" dirty="0"/>
              <a:t> </a:t>
            </a:r>
            <a:r>
              <a:rPr lang="sr-Latn-RS" dirty="0" err="1"/>
              <a:t>pregnancy</a:t>
            </a:r>
            <a:r>
              <a:rPr lang="sr-Latn-RS" dirty="0"/>
              <a:t> in </a:t>
            </a:r>
            <a:r>
              <a:rPr lang="sr-Latn-RS" dirty="0" err="1"/>
              <a:t>humans</a:t>
            </a:r>
            <a:r>
              <a:rPr lang="sr-Latn-RS" dirty="0"/>
              <a:t>.</a:t>
            </a:r>
          </a:p>
          <a:p>
            <a:endParaRPr lang="sr-Latn-R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48D9F19-804B-144E-86F2-10417599C5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28" t="11587" r="9875" b="16597"/>
          <a:stretch/>
        </p:blipFill>
        <p:spPr>
          <a:xfrm>
            <a:off x="4368801" y="4152289"/>
            <a:ext cx="4100384" cy="2647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2095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A8BA3-EEF8-BC4F-B5C1-C3D1EA0D3E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Allantois</a:t>
            </a:r>
            <a:endParaRPr lang="sr-Lat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34FA67-5D52-334B-A5F6-5F5FDB34DB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0831" y="1965203"/>
            <a:ext cx="6926757" cy="3777622"/>
          </a:xfrm>
        </p:spPr>
        <p:txBody>
          <a:bodyPr>
            <a:normAutofit lnSpcReduction="10000"/>
          </a:bodyPr>
          <a:lstStyle/>
          <a:p>
            <a:r>
              <a:rPr lang="sr-Latn-RS" dirty="0" err="1"/>
              <a:t>It</a:t>
            </a:r>
            <a:r>
              <a:rPr lang="sr-Latn-RS" dirty="0"/>
              <a:t> </a:t>
            </a:r>
            <a:r>
              <a:rPr lang="sr-Latn-RS" dirty="0" err="1"/>
              <a:t>arises</a:t>
            </a:r>
            <a:r>
              <a:rPr lang="sr-Latn-RS" dirty="0"/>
              <a:t> as a </a:t>
            </a:r>
            <a:r>
              <a:rPr lang="sr-Latn-RS" dirty="0" err="1"/>
              <a:t>enlargement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hindgut</a:t>
            </a:r>
            <a:r>
              <a:rPr lang="sr-Latn-RS" dirty="0"/>
              <a:t>.</a:t>
            </a:r>
          </a:p>
          <a:p>
            <a:r>
              <a:rPr lang="sr-Latn-RS" dirty="0" err="1"/>
              <a:t>Endoderm</a:t>
            </a:r>
            <a:r>
              <a:rPr lang="sr-Latn-RS" dirty="0"/>
              <a:t>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visceral</a:t>
            </a:r>
            <a:r>
              <a:rPr lang="sr-Latn-RS" dirty="0"/>
              <a:t> </a:t>
            </a:r>
            <a:r>
              <a:rPr lang="sr-Latn-RS" dirty="0" err="1"/>
              <a:t>mesoderm</a:t>
            </a:r>
            <a:r>
              <a:rPr lang="sr-Latn-RS" dirty="0"/>
              <a:t> </a:t>
            </a:r>
            <a:r>
              <a:rPr lang="sr-Latn-RS" dirty="0" err="1"/>
              <a:t>participate</a:t>
            </a:r>
            <a:r>
              <a:rPr lang="sr-Latn-RS" dirty="0"/>
              <a:t> in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construction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allantois</a:t>
            </a:r>
            <a:r>
              <a:rPr lang="sr-Latn-RS" dirty="0"/>
              <a:t>.</a:t>
            </a:r>
          </a:p>
          <a:p>
            <a:r>
              <a:rPr lang="sr-Latn-RS" dirty="0" err="1"/>
              <a:t>It</a:t>
            </a:r>
            <a:r>
              <a:rPr lang="sr-Latn-RS" dirty="0"/>
              <a:t> </a:t>
            </a:r>
            <a:r>
              <a:rPr lang="sr-Latn-RS" dirty="0" err="1"/>
              <a:t>has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role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urinary</a:t>
            </a:r>
            <a:r>
              <a:rPr lang="sr-Latn-RS" dirty="0"/>
              <a:t> </a:t>
            </a:r>
            <a:r>
              <a:rPr lang="sr-Latn-RS" dirty="0" err="1"/>
              <a:t>bladder</a:t>
            </a:r>
            <a:r>
              <a:rPr lang="sr-Latn-RS" dirty="0"/>
              <a:t> - in </a:t>
            </a:r>
            <a:r>
              <a:rPr lang="sr-Latn-RS" dirty="0" err="1"/>
              <a:t>reptiles</a:t>
            </a:r>
            <a:r>
              <a:rPr lang="sr-Latn-RS" dirty="0"/>
              <a:t>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birds</a:t>
            </a:r>
            <a:r>
              <a:rPr lang="sr-Latn-RS" dirty="0"/>
              <a:t>, </a:t>
            </a:r>
            <a:r>
              <a:rPr lang="sr-Latn-RS" dirty="0" err="1"/>
              <a:t>and</a:t>
            </a:r>
            <a:r>
              <a:rPr lang="sr-Latn-RS" dirty="0"/>
              <a:t> in </a:t>
            </a:r>
            <a:r>
              <a:rPr lang="sr-Latn-RS" dirty="0" err="1"/>
              <a:t>mammals</a:t>
            </a:r>
            <a:r>
              <a:rPr lang="sr-Latn-RS" dirty="0"/>
              <a:t> in </a:t>
            </a:r>
            <a:r>
              <a:rPr lang="sr-Latn-RS" dirty="0" err="1"/>
              <a:t>supplying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embryo</a:t>
            </a:r>
            <a:r>
              <a:rPr lang="sr-Latn-RS" dirty="0"/>
              <a:t> </a:t>
            </a:r>
            <a:r>
              <a:rPr lang="sr-Latn-RS" dirty="0" err="1"/>
              <a:t>with</a:t>
            </a:r>
            <a:r>
              <a:rPr lang="sr-Latn-RS" dirty="0"/>
              <a:t> </a:t>
            </a:r>
            <a:r>
              <a:rPr lang="sr-Latn-RS" dirty="0" err="1"/>
              <a:t>oxygen</a:t>
            </a:r>
            <a:r>
              <a:rPr lang="sr-Latn-RS" dirty="0"/>
              <a:t>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nutrients</a:t>
            </a:r>
            <a:r>
              <a:rPr lang="sr-Latn-RS" dirty="0"/>
              <a:t> </a:t>
            </a:r>
            <a:r>
              <a:rPr lang="sr-Latn-RS" dirty="0" err="1"/>
              <a:t>through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allantoic</a:t>
            </a:r>
            <a:r>
              <a:rPr lang="sr-Latn-RS" dirty="0"/>
              <a:t> </a:t>
            </a:r>
            <a:r>
              <a:rPr lang="sr-Latn-RS" dirty="0" err="1"/>
              <a:t>network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blood</a:t>
            </a:r>
            <a:r>
              <a:rPr lang="sr-Latn-RS" dirty="0"/>
              <a:t> </a:t>
            </a:r>
            <a:r>
              <a:rPr lang="sr-Latn-RS" dirty="0" err="1"/>
              <a:t>vessels</a:t>
            </a:r>
            <a:r>
              <a:rPr lang="sr-Latn-RS" dirty="0"/>
              <a:t>.</a:t>
            </a:r>
          </a:p>
          <a:p>
            <a:r>
              <a:rPr lang="sr-Latn-RS" dirty="0"/>
              <a:t>In </a:t>
            </a:r>
            <a:r>
              <a:rPr lang="sr-Latn-RS" dirty="0" err="1"/>
              <a:t>humans</a:t>
            </a:r>
            <a:r>
              <a:rPr lang="sr-Latn-RS" dirty="0"/>
              <a:t>, </a:t>
            </a:r>
            <a:r>
              <a:rPr lang="sr-Latn-RS" dirty="0" err="1"/>
              <a:t>it</a:t>
            </a:r>
            <a:r>
              <a:rPr lang="sr-Latn-RS" dirty="0"/>
              <a:t> </a:t>
            </a:r>
            <a:r>
              <a:rPr lang="sr-Latn-RS" dirty="0" err="1"/>
              <a:t>develops</a:t>
            </a:r>
            <a:r>
              <a:rPr lang="sr-Latn-RS" dirty="0"/>
              <a:t> </a:t>
            </a:r>
            <a:r>
              <a:rPr lang="sr-Latn-RS" dirty="0" err="1"/>
              <a:t>early</a:t>
            </a:r>
            <a:r>
              <a:rPr lang="sr-Latn-RS" dirty="0"/>
              <a:t>, </a:t>
            </a:r>
            <a:r>
              <a:rPr lang="sr-Latn-RS" dirty="0" err="1"/>
              <a:t>already</a:t>
            </a:r>
            <a:r>
              <a:rPr lang="sr-Latn-RS" dirty="0"/>
              <a:t> </a:t>
            </a:r>
            <a:r>
              <a:rPr lang="sr-Latn-RS" dirty="0" err="1"/>
              <a:t>around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21st </a:t>
            </a:r>
            <a:r>
              <a:rPr lang="sr-Latn-RS" dirty="0" err="1"/>
              <a:t>day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embryogenesis</a:t>
            </a:r>
            <a:r>
              <a:rPr lang="sr-Latn-RS" dirty="0"/>
              <a:t>.</a:t>
            </a:r>
          </a:p>
          <a:p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endodermal</a:t>
            </a:r>
            <a:r>
              <a:rPr lang="sr-Latn-RS" dirty="0"/>
              <a:t> </a:t>
            </a:r>
            <a:r>
              <a:rPr lang="sr-Latn-RS" dirty="0" err="1"/>
              <a:t>part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allantois</a:t>
            </a:r>
            <a:r>
              <a:rPr lang="sr-Latn-RS" dirty="0"/>
              <a:t> </a:t>
            </a:r>
            <a:r>
              <a:rPr lang="sr-Latn-RS" dirty="0" err="1"/>
              <a:t>atrophies</a:t>
            </a:r>
            <a:r>
              <a:rPr lang="sr-Latn-RS" dirty="0"/>
              <a:t>, </a:t>
            </a:r>
            <a:r>
              <a:rPr lang="sr-Latn-RS" dirty="0" err="1"/>
              <a:t>while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mesodermal</a:t>
            </a:r>
            <a:r>
              <a:rPr lang="sr-Latn-RS" dirty="0"/>
              <a:t> </a:t>
            </a:r>
            <a:r>
              <a:rPr lang="sr-Latn-RS" dirty="0" err="1"/>
              <a:t>part</a:t>
            </a:r>
            <a:r>
              <a:rPr lang="sr-Latn-RS" dirty="0"/>
              <a:t> </a:t>
            </a:r>
            <a:r>
              <a:rPr lang="sr-Latn-RS" dirty="0" err="1"/>
              <a:t>expands</a:t>
            </a:r>
            <a:r>
              <a:rPr lang="sr-Latn-RS" dirty="0"/>
              <a:t>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extends</a:t>
            </a:r>
            <a:r>
              <a:rPr lang="sr-Latn-RS" dirty="0"/>
              <a:t> </a:t>
            </a:r>
            <a:r>
              <a:rPr lang="sr-Latn-RS" dirty="0" err="1"/>
              <a:t>into</a:t>
            </a:r>
            <a:r>
              <a:rPr lang="sr-Latn-RS" dirty="0"/>
              <a:t> </a:t>
            </a:r>
            <a:r>
              <a:rPr lang="sr-Latn-RS" dirty="0" err="1"/>
              <a:t>chorine</a:t>
            </a:r>
            <a:r>
              <a:rPr lang="sr-Latn-RS" dirty="0"/>
              <a:t> </a:t>
            </a:r>
            <a:r>
              <a:rPr lang="sr-Latn-RS" dirty="0" err="1"/>
              <a:t>villi</a:t>
            </a:r>
            <a:r>
              <a:rPr lang="sr-Latn-RS" dirty="0"/>
              <a:t> (</a:t>
            </a:r>
            <a:r>
              <a:rPr lang="sr-Latn-RS" dirty="0" err="1"/>
              <a:t>allantochorion</a:t>
            </a:r>
            <a:r>
              <a:rPr lang="sr-Latn-RS" dirty="0"/>
              <a:t>).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7857425-90A8-9D49-97BD-E12BFD10539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00" t="14445" r="11667" b="10000"/>
          <a:stretch/>
        </p:blipFill>
        <p:spPr>
          <a:xfrm>
            <a:off x="8017588" y="1990603"/>
            <a:ext cx="4174412" cy="3115733"/>
          </a:xfrm>
          <a:prstGeom prst="rect">
            <a:avLst/>
          </a:prstGeom>
        </p:spPr>
      </p:pic>
      <p:sp>
        <p:nvSpPr>
          <p:cNvPr id="5" name="Arrow: Right 5">
            <a:extLst>
              <a:ext uri="{FF2B5EF4-FFF2-40B4-BE49-F238E27FC236}">
                <a16:creationId xmlns:a16="http://schemas.microsoft.com/office/drawing/2014/main" id="{2D7CDBF9-8FA6-F347-86DF-788C2A8731A8}"/>
              </a:ext>
            </a:extLst>
          </p:cNvPr>
          <p:cNvSpPr/>
          <p:nvPr/>
        </p:nvSpPr>
        <p:spPr>
          <a:xfrm rot="20735484">
            <a:off x="8896040" y="3405702"/>
            <a:ext cx="1227881" cy="241043"/>
          </a:xfrm>
          <a:prstGeom prst="rightArrow">
            <a:avLst/>
          </a:prstGeom>
          <a:solidFill>
            <a:srgbClr val="00B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5455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B16C08-68D7-FF4F-8AEA-305C893E1D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509490"/>
          </a:xfrm>
        </p:spPr>
        <p:txBody>
          <a:bodyPr>
            <a:normAutofit fontScale="90000"/>
          </a:bodyPr>
          <a:lstStyle/>
          <a:p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common</a:t>
            </a:r>
            <a:r>
              <a:rPr lang="sr-Latn-RS" dirty="0"/>
              <a:t> </a:t>
            </a:r>
            <a:r>
              <a:rPr lang="sr-Latn-RS" dirty="0" err="1"/>
              <a:t>characteristics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embryonic</a:t>
            </a:r>
            <a:r>
              <a:rPr lang="sr-Latn-RS" dirty="0"/>
              <a:t> </a:t>
            </a:r>
            <a:r>
              <a:rPr lang="sr-Latn-RS" dirty="0" err="1"/>
              <a:t>development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all</a:t>
            </a:r>
            <a:r>
              <a:rPr lang="sr-Latn-RS" dirty="0"/>
              <a:t> </a:t>
            </a:r>
            <a:r>
              <a:rPr lang="sr-Latn-RS" dirty="0" err="1"/>
              <a:t>mammals</a:t>
            </a:r>
            <a:r>
              <a:rPr lang="sr-Latn-RS" dirty="0"/>
              <a:t>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C45D55-AFCB-6A46-9607-822A09C6B6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5499" y="2449096"/>
            <a:ext cx="8915400" cy="3777622"/>
          </a:xfrm>
        </p:spPr>
        <p:txBody>
          <a:bodyPr/>
          <a:lstStyle/>
          <a:p>
            <a:r>
              <a:rPr lang="sr-Latn-RS" dirty="0" err="1"/>
              <a:t>mammalian</a:t>
            </a:r>
            <a:r>
              <a:rPr lang="sr-Latn-RS" dirty="0"/>
              <a:t> </a:t>
            </a:r>
            <a:r>
              <a:rPr lang="sr-Latn-RS" dirty="0" err="1"/>
              <a:t>eggs</a:t>
            </a:r>
            <a:r>
              <a:rPr lang="sr-Latn-RS" dirty="0"/>
              <a:t> mature </a:t>
            </a:r>
            <a:r>
              <a:rPr lang="sr-Latn-RS" dirty="0" err="1"/>
              <a:t>only</a:t>
            </a:r>
            <a:r>
              <a:rPr lang="sr-Latn-RS" dirty="0"/>
              <a:t> </a:t>
            </a:r>
            <a:r>
              <a:rPr lang="sr-Latn-RS" dirty="0" err="1"/>
              <a:t>after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penetreation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sperm</a:t>
            </a:r>
            <a:endParaRPr lang="sr-Latn-RS" dirty="0"/>
          </a:p>
          <a:p>
            <a:r>
              <a:rPr lang="sr-Latn-RS" dirty="0" err="1"/>
              <a:t>fertilization</a:t>
            </a:r>
            <a:r>
              <a:rPr lang="sr-Latn-RS" dirty="0"/>
              <a:t> </a:t>
            </a:r>
            <a:r>
              <a:rPr lang="sr-Latn-RS" dirty="0" err="1"/>
              <a:t>takes</a:t>
            </a:r>
            <a:r>
              <a:rPr lang="sr-Latn-RS" dirty="0"/>
              <a:t> place in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initial</a:t>
            </a:r>
            <a:r>
              <a:rPr lang="sr-Latn-RS" dirty="0"/>
              <a:t> </a:t>
            </a:r>
            <a:r>
              <a:rPr lang="sr-Latn-RS" dirty="0" err="1"/>
              <a:t>part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fallopian</a:t>
            </a:r>
            <a:r>
              <a:rPr lang="sr-Latn-RS" dirty="0"/>
              <a:t> tube</a:t>
            </a:r>
          </a:p>
          <a:p>
            <a:r>
              <a:rPr lang="sr-Latn-RS" dirty="0" err="1"/>
              <a:t>development</a:t>
            </a:r>
            <a:r>
              <a:rPr lang="sr-Latn-RS" dirty="0"/>
              <a:t> </a:t>
            </a:r>
            <a:r>
              <a:rPr lang="sr-Latn-RS" dirty="0" err="1"/>
              <a:t>takes</a:t>
            </a:r>
            <a:r>
              <a:rPr lang="sr-Latn-RS" dirty="0"/>
              <a:t> place in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mother's</a:t>
            </a:r>
            <a:r>
              <a:rPr lang="sr-Latn-RS" dirty="0"/>
              <a:t> </a:t>
            </a:r>
            <a:r>
              <a:rPr lang="sr-Latn-RS" dirty="0" err="1"/>
              <a:t>uterus</a:t>
            </a:r>
            <a:endParaRPr lang="sr-Latn-RS" dirty="0"/>
          </a:p>
          <a:p>
            <a:r>
              <a:rPr lang="sr-Latn-RS" dirty="0" err="1"/>
              <a:t>cleavage</a:t>
            </a:r>
            <a:r>
              <a:rPr lang="sr-Latn-RS" dirty="0"/>
              <a:t>  is </a:t>
            </a:r>
            <a:r>
              <a:rPr lang="sr-Latn-RS" dirty="0" err="1"/>
              <a:t>totall</a:t>
            </a:r>
            <a:r>
              <a:rPr lang="sr-Latn-RS" dirty="0"/>
              <a:t>- </a:t>
            </a:r>
            <a:r>
              <a:rPr lang="sr-Latn-RS" dirty="0" err="1"/>
              <a:t>equal</a:t>
            </a:r>
            <a:endParaRPr lang="sr-Latn-RS" dirty="0"/>
          </a:p>
          <a:p>
            <a:r>
              <a:rPr lang="sr-Latn-RS" dirty="0" err="1"/>
              <a:t>already</a:t>
            </a:r>
            <a:r>
              <a:rPr lang="sr-Latn-RS" dirty="0"/>
              <a:t> at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blastula</a:t>
            </a:r>
            <a:r>
              <a:rPr lang="sr-Latn-RS" dirty="0"/>
              <a:t> (</a:t>
            </a:r>
            <a:r>
              <a:rPr lang="sr-Latn-RS" dirty="0" err="1"/>
              <a:t>blastocyst</a:t>
            </a:r>
            <a:r>
              <a:rPr lang="sr-Latn-RS" dirty="0"/>
              <a:t>) </a:t>
            </a:r>
            <a:r>
              <a:rPr lang="sr-Latn-RS" dirty="0" err="1"/>
              <a:t>stage</a:t>
            </a:r>
            <a:r>
              <a:rPr lang="sr-Latn-RS" dirty="0"/>
              <a:t>,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embryo</a:t>
            </a:r>
            <a:r>
              <a:rPr lang="sr-Latn-RS" dirty="0"/>
              <a:t> </a:t>
            </a:r>
            <a:r>
              <a:rPr lang="sr-Latn-RS" dirty="0" err="1"/>
              <a:t>has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shape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a disk,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further</a:t>
            </a:r>
            <a:r>
              <a:rPr lang="sr-Latn-RS" dirty="0"/>
              <a:t> </a:t>
            </a:r>
            <a:r>
              <a:rPr lang="sr-Latn-RS" dirty="0" err="1"/>
              <a:t>development</a:t>
            </a:r>
            <a:r>
              <a:rPr lang="sr-Latn-RS" dirty="0"/>
              <a:t> is </a:t>
            </a:r>
            <a:r>
              <a:rPr lang="sr-Latn-RS" dirty="0" err="1"/>
              <a:t>partial-discoid</a:t>
            </a:r>
            <a:r>
              <a:rPr lang="sr-Latn-R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2985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287FF6-1F81-5645-90D8-6375D3E476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Cleavage</a:t>
            </a:r>
            <a:endParaRPr lang="sr-Lat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A154E0-89FA-A040-9BCC-9E5697845F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54627" y="1718102"/>
            <a:ext cx="9187543" cy="4053256"/>
          </a:xfrm>
        </p:spPr>
        <p:txBody>
          <a:bodyPr/>
          <a:lstStyle/>
          <a:p>
            <a:r>
              <a:rPr lang="sr-Latn-RS" dirty="0" err="1"/>
              <a:t>Cleavage</a:t>
            </a:r>
            <a:r>
              <a:rPr lang="sr-Latn-RS" dirty="0"/>
              <a:t> </a:t>
            </a:r>
            <a:r>
              <a:rPr lang="sr-Latn-RS" dirty="0" err="1"/>
              <a:t>begins</a:t>
            </a:r>
            <a:r>
              <a:rPr lang="sr-Latn-RS" dirty="0"/>
              <a:t> a </a:t>
            </a:r>
            <a:r>
              <a:rPr lang="sr-Latn-RS" dirty="0" err="1"/>
              <a:t>few</a:t>
            </a:r>
            <a:r>
              <a:rPr lang="sr-Latn-RS" dirty="0"/>
              <a:t> </a:t>
            </a:r>
            <a:r>
              <a:rPr lang="sr-Latn-RS" dirty="0" err="1"/>
              <a:t>hours</a:t>
            </a:r>
            <a:r>
              <a:rPr lang="sr-Latn-RS" dirty="0"/>
              <a:t> </a:t>
            </a:r>
            <a:r>
              <a:rPr lang="sr-Latn-RS" dirty="0" err="1"/>
              <a:t>after</a:t>
            </a:r>
            <a:r>
              <a:rPr lang="sr-Latn-RS" dirty="0"/>
              <a:t> </a:t>
            </a:r>
            <a:r>
              <a:rPr lang="sr-Latn-RS" dirty="0" err="1"/>
              <a:t>fertilization</a:t>
            </a:r>
            <a:r>
              <a:rPr lang="sr-Latn-RS" dirty="0"/>
              <a:t>.</a:t>
            </a:r>
          </a:p>
          <a:p>
            <a:r>
              <a:rPr lang="sr-Latn-RS" dirty="0" err="1"/>
              <a:t>By</a:t>
            </a:r>
            <a:r>
              <a:rPr lang="sr-Latn-RS" dirty="0"/>
              <a:t> </a:t>
            </a:r>
            <a:r>
              <a:rPr lang="sr-Latn-RS" dirty="0" err="1"/>
              <a:t>cleavage</a:t>
            </a:r>
            <a:r>
              <a:rPr lang="sr-Latn-RS" dirty="0"/>
              <a:t> a single-</a:t>
            </a:r>
            <a:r>
              <a:rPr lang="sr-Latn-RS" dirty="0" err="1"/>
              <a:t>celled</a:t>
            </a:r>
            <a:r>
              <a:rPr lang="sr-Latn-RS" dirty="0"/>
              <a:t> </a:t>
            </a:r>
            <a:r>
              <a:rPr lang="sr-Latn-RS" dirty="0" err="1"/>
              <a:t>zygote</a:t>
            </a:r>
            <a:r>
              <a:rPr lang="sr-Latn-RS" dirty="0"/>
              <a:t> </a:t>
            </a:r>
            <a:r>
              <a:rPr lang="sr-Latn-RS" dirty="0" err="1"/>
              <a:t>develops</a:t>
            </a:r>
            <a:r>
              <a:rPr lang="sr-Latn-RS" dirty="0"/>
              <a:t> </a:t>
            </a:r>
            <a:r>
              <a:rPr lang="sr-Latn-RS" dirty="0" err="1"/>
              <a:t>into</a:t>
            </a:r>
            <a:r>
              <a:rPr lang="sr-Latn-RS" dirty="0"/>
              <a:t> a multi-</a:t>
            </a:r>
            <a:r>
              <a:rPr lang="sr-Latn-RS" dirty="0" err="1"/>
              <a:t>celled</a:t>
            </a:r>
            <a:r>
              <a:rPr lang="sr-Latn-RS" dirty="0"/>
              <a:t> </a:t>
            </a:r>
            <a:r>
              <a:rPr lang="sr-Latn-RS" dirty="0" err="1"/>
              <a:t>embryo</a:t>
            </a:r>
            <a:r>
              <a:rPr lang="sr-Latn-RS" dirty="0"/>
              <a:t>.</a:t>
            </a:r>
          </a:p>
          <a:p>
            <a:r>
              <a:rPr lang="sr-Latn-RS" dirty="0" err="1"/>
              <a:t>It</a:t>
            </a:r>
            <a:r>
              <a:rPr lang="sr-Latn-RS" dirty="0"/>
              <a:t>  is a </a:t>
            </a:r>
            <a:r>
              <a:rPr lang="sr-Latn-RS" dirty="0" err="1"/>
              <a:t>series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mitotic</a:t>
            </a:r>
            <a:r>
              <a:rPr lang="sr-Latn-RS" dirty="0"/>
              <a:t> </a:t>
            </a:r>
            <a:r>
              <a:rPr lang="sr-Latn-RS" dirty="0" err="1"/>
              <a:t>divisions</a:t>
            </a:r>
            <a:r>
              <a:rPr lang="sr-Latn-RS" dirty="0"/>
              <a:t> </a:t>
            </a:r>
            <a:r>
              <a:rPr lang="sr-Latn-RS" dirty="0" err="1"/>
              <a:t>without</a:t>
            </a:r>
            <a:r>
              <a:rPr lang="sr-Latn-RS" dirty="0"/>
              <a:t> </a:t>
            </a:r>
            <a:r>
              <a:rPr lang="sr-Latn-RS" dirty="0" err="1"/>
              <a:t>cell</a:t>
            </a:r>
            <a:r>
              <a:rPr lang="sr-Latn-RS" dirty="0"/>
              <a:t> </a:t>
            </a:r>
            <a:r>
              <a:rPr lang="sr-Latn-RS" dirty="0" err="1"/>
              <a:t>growth</a:t>
            </a:r>
            <a:r>
              <a:rPr lang="sr-Latn-RS" dirty="0"/>
              <a:t>.</a:t>
            </a:r>
          </a:p>
          <a:p>
            <a:r>
              <a:rPr lang="sr-Latn-RS" dirty="0" err="1"/>
              <a:t>During</a:t>
            </a:r>
            <a:r>
              <a:rPr lang="sr-Latn-RS" dirty="0"/>
              <a:t> </a:t>
            </a:r>
            <a:r>
              <a:rPr lang="sr-Latn-RS" dirty="0" err="1"/>
              <a:t>cleavage</a:t>
            </a:r>
            <a:r>
              <a:rPr lang="sr-Latn-RS" dirty="0"/>
              <a:t> </a:t>
            </a:r>
            <a:r>
              <a:rPr lang="sr-Latn-RS" dirty="0" err="1"/>
              <a:t>division</a:t>
            </a:r>
            <a:r>
              <a:rPr lang="sr-Latn-RS" dirty="0"/>
              <a:t>,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volume</a:t>
            </a:r>
            <a:r>
              <a:rPr lang="sr-Latn-RS" dirty="0"/>
              <a:t> </a:t>
            </a:r>
            <a:r>
              <a:rPr lang="sr-Latn-RS" dirty="0" err="1"/>
              <a:t>ratio</a:t>
            </a:r>
            <a:r>
              <a:rPr lang="sr-Latn-RS" dirty="0"/>
              <a:t> </a:t>
            </a:r>
            <a:r>
              <a:rPr lang="sr-Latn-RS" dirty="0" err="1"/>
              <a:t>between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nucleus</a:t>
            </a:r>
            <a:r>
              <a:rPr lang="sr-Latn-RS" dirty="0"/>
              <a:t>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cytoplasm</a:t>
            </a:r>
            <a:r>
              <a:rPr lang="sr-Latn-RS" dirty="0"/>
              <a:t> </a:t>
            </a:r>
            <a:r>
              <a:rPr lang="sr-Latn-RS" dirty="0" err="1"/>
              <a:t>changes</a:t>
            </a:r>
            <a:r>
              <a:rPr lang="sr-Latn-RS" dirty="0"/>
              <a:t> -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size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nucleus</a:t>
            </a:r>
            <a:r>
              <a:rPr lang="sr-Latn-RS" dirty="0"/>
              <a:t> </a:t>
            </a:r>
            <a:r>
              <a:rPr lang="sr-Latn-RS" dirty="0" err="1"/>
              <a:t>remains</a:t>
            </a:r>
            <a:r>
              <a:rPr lang="sr-Latn-RS" dirty="0"/>
              <a:t> </a:t>
            </a:r>
            <a:r>
              <a:rPr lang="sr-Latn-RS" dirty="0" err="1"/>
              <a:t>almost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same </a:t>
            </a:r>
            <a:r>
              <a:rPr lang="sr-Latn-RS" dirty="0" err="1"/>
              <a:t>by</a:t>
            </a:r>
            <a:r>
              <a:rPr lang="sr-Latn-RS" dirty="0"/>
              <a:t> </a:t>
            </a:r>
            <a:r>
              <a:rPr lang="sr-Latn-RS" dirty="0" err="1"/>
              <a:t>maintaining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amount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nucleoplasm</a:t>
            </a:r>
            <a:r>
              <a:rPr lang="sr-Latn-RS" dirty="0"/>
              <a:t>.</a:t>
            </a:r>
          </a:p>
        </p:txBody>
      </p:sp>
      <p:pic>
        <p:nvPicPr>
          <p:cNvPr id="5" name="Picture 2" descr="Embryo | Human &amp; Animal Characteristics | Britannica">
            <a:extLst>
              <a:ext uri="{FF2B5EF4-FFF2-40B4-BE49-F238E27FC236}">
                <a16:creationId xmlns:a16="http://schemas.microsoft.com/office/drawing/2014/main" id="{B13A5D0D-010C-7C4C-AB31-94FA420E2F6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777"/>
          <a:stretch/>
        </p:blipFill>
        <p:spPr bwMode="auto">
          <a:xfrm>
            <a:off x="2592925" y="4397829"/>
            <a:ext cx="6941895" cy="1636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41299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E5342C-8453-7E41-B777-121EC43506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5867" y="624110"/>
            <a:ext cx="9438745" cy="1280890"/>
          </a:xfrm>
        </p:spPr>
        <p:txBody>
          <a:bodyPr/>
          <a:lstStyle/>
          <a:p>
            <a:r>
              <a:rPr lang="sr-Latn-RS" dirty="0" err="1"/>
              <a:t>Early</a:t>
            </a:r>
            <a:r>
              <a:rPr lang="sr-Latn-RS" dirty="0"/>
              <a:t> </a:t>
            </a:r>
            <a:r>
              <a:rPr lang="sr-Latn-RS" dirty="0" err="1"/>
              <a:t>cleavage</a:t>
            </a:r>
            <a:r>
              <a:rPr lang="sr-Latn-RS" dirty="0"/>
              <a:t> </a:t>
            </a:r>
            <a:r>
              <a:rPr lang="sr-Latn-RS" dirty="0" err="1"/>
              <a:t>stages</a:t>
            </a:r>
            <a:r>
              <a:rPr lang="sr-Latn-RS" dirty="0"/>
              <a:t> in human </a:t>
            </a:r>
            <a:r>
              <a:rPr lang="sr-Latn-RS" dirty="0" err="1"/>
              <a:t>embryos</a:t>
            </a:r>
            <a:endParaRPr lang="sr-Lat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B50940-2E16-D743-9AB7-9FD61CA764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 dirty="0"/>
          </a:p>
        </p:txBody>
      </p:sp>
      <p:pic>
        <p:nvPicPr>
          <p:cNvPr id="5" name="Picture 1" descr="page120image78125776">
            <a:extLst>
              <a:ext uri="{FF2B5EF4-FFF2-40B4-BE49-F238E27FC236}">
                <a16:creationId xmlns:a16="http://schemas.microsoft.com/office/drawing/2014/main" id="{5EE76535-D577-A641-A9C3-98C723CB18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1999" y="1459580"/>
            <a:ext cx="4721791" cy="4721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" descr="page119image78131184">
            <a:extLst>
              <a:ext uri="{FF2B5EF4-FFF2-40B4-BE49-F238E27FC236}">
                <a16:creationId xmlns:a16="http://schemas.microsoft.com/office/drawing/2014/main" id="{C10C3C3F-AE90-AD4C-B3F2-EB56AE2A0B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372" y="1497056"/>
            <a:ext cx="5899868" cy="4684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28831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9BC584-C31D-C644-BDF3-A5C969AEFA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Cleavage</a:t>
            </a:r>
            <a:r>
              <a:rPr lang="sr-Latn-RS" dirty="0"/>
              <a:t> </a:t>
            </a:r>
            <a:r>
              <a:rPr lang="sr-Latn-RS" dirty="0" err="1"/>
              <a:t>morphology</a:t>
            </a:r>
            <a:endParaRPr lang="sr-Lat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08942E-217C-3649-932E-89FCAA7FC1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2133600"/>
            <a:ext cx="4590521" cy="3777622"/>
          </a:xfrm>
        </p:spPr>
        <p:txBody>
          <a:bodyPr/>
          <a:lstStyle/>
          <a:p>
            <a:r>
              <a:rPr lang="sr-Latn-RS" dirty="0" err="1"/>
              <a:t>Cleavage</a:t>
            </a:r>
            <a:r>
              <a:rPr lang="sr-Latn-RS" dirty="0"/>
              <a:t> is </a:t>
            </a:r>
            <a:r>
              <a:rPr lang="sr-Latn-RS" b="1" dirty="0"/>
              <a:t>total-</a:t>
            </a:r>
            <a:r>
              <a:rPr lang="sr-Latn-RS" b="1" dirty="0" err="1"/>
              <a:t>equal</a:t>
            </a:r>
            <a:r>
              <a:rPr lang="sr-Latn-RS" b="1" dirty="0"/>
              <a:t> </a:t>
            </a:r>
            <a:r>
              <a:rPr lang="sr-Latn-RS" dirty="0"/>
              <a:t>(</a:t>
            </a:r>
            <a:r>
              <a:rPr lang="sr-Latn-RS" dirty="0" err="1"/>
              <a:t>complete</a:t>
            </a:r>
            <a:r>
              <a:rPr lang="sr-Latn-RS" dirty="0"/>
              <a:t>, </a:t>
            </a:r>
            <a:r>
              <a:rPr lang="sr-Latn-RS" dirty="0" err="1"/>
              <a:t>i.e</a:t>
            </a:r>
            <a:r>
              <a:rPr lang="sr-Latn-RS" dirty="0"/>
              <a:t>. </a:t>
            </a:r>
            <a:r>
              <a:rPr lang="sr-Latn-RS" dirty="0" err="1"/>
              <a:t>holoblastic</a:t>
            </a:r>
            <a:r>
              <a:rPr lang="sr-Latn-RS" dirty="0"/>
              <a:t>),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all</a:t>
            </a:r>
            <a:r>
              <a:rPr lang="sr-Latn-RS" dirty="0"/>
              <a:t> </a:t>
            </a:r>
            <a:r>
              <a:rPr lang="sr-Latn-RS" dirty="0" err="1"/>
              <a:t>blastomeres</a:t>
            </a:r>
            <a:r>
              <a:rPr lang="sr-Latn-RS" dirty="0"/>
              <a:t> are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same </a:t>
            </a:r>
            <a:r>
              <a:rPr lang="sr-Latn-RS" dirty="0" err="1"/>
              <a:t>size</a:t>
            </a:r>
            <a:r>
              <a:rPr lang="sr-Latn-RS" dirty="0"/>
              <a:t>.</a:t>
            </a:r>
          </a:p>
          <a:p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zygote</a:t>
            </a:r>
            <a:r>
              <a:rPr lang="sr-Latn-RS" dirty="0"/>
              <a:t> </a:t>
            </a:r>
            <a:r>
              <a:rPr lang="sr-Latn-RS" dirty="0" err="1"/>
              <a:t>divides</a:t>
            </a:r>
            <a:r>
              <a:rPr lang="sr-Latn-RS" dirty="0"/>
              <a:t> </a:t>
            </a:r>
            <a:r>
              <a:rPr lang="sr-Latn-RS" dirty="0" err="1"/>
              <a:t>into</a:t>
            </a:r>
            <a:r>
              <a:rPr lang="sr-Latn-RS" dirty="0"/>
              <a:t> 2, 4, 8, 16, </a:t>
            </a:r>
            <a:r>
              <a:rPr lang="sr-Latn-RS" dirty="0" err="1"/>
              <a:t>etc</a:t>
            </a:r>
            <a:r>
              <a:rPr lang="sr-Latn-RS" b="1" dirty="0"/>
              <a:t>. </a:t>
            </a:r>
            <a:r>
              <a:rPr lang="sr-Latn-RS" b="1" dirty="0" err="1"/>
              <a:t>blastomere</a:t>
            </a:r>
            <a:r>
              <a:rPr lang="sr-Latn-RS" dirty="0" err="1"/>
              <a:t>-embryonic</a:t>
            </a:r>
            <a:r>
              <a:rPr lang="sr-Latn-RS" dirty="0"/>
              <a:t> </a:t>
            </a:r>
            <a:r>
              <a:rPr lang="sr-Latn-RS" dirty="0" err="1"/>
              <a:t>cells</a:t>
            </a:r>
            <a:r>
              <a:rPr lang="sr-Latn-RS" dirty="0"/>
              <a:t>.</a:t>
            </a:r>
          </a:p>
        </p:txBody>
      </p:sp>
      <p:pic>
        <p:nvPicPr>
          <p:cNvPr id="5" name="Picture 4" descr="http://www.bionet-skola.com/w/images/5/51/Brazdanje.jpg">
            <a:hlinkClick r:id="rId2"/>
            <a:extLst>
              <a:ext uri="{FF2B5EF4-FFF2-40B4-BE49-F238E27FC236}">
                <a16:creationId xmlns:a16="http://schemas.microsoft.com/office/drawing/2014/main" id="{9670977F-9B96-E447-ACF7-3850C7713C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4401" y="4381500"/>
            <a:ext cx="342900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539584E-86B5-FE4F-8346-0B680C3E00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24923" y="1759688"/>
            <a:ext cx="3953810" cy="4793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078728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D95C7B-41A1-2845-B124-2A85156043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Cleavage</a:t>
            </a:r>
            <a:r>
              <a:rPr lang="sr-Latn-RS" dirty="0"/>
              <a:t> </a:t>
            </a:r>
            <a:r>
              <a:rPr lang="sr-Latn-RS" dirty="0" err="1"/>
              <a:t>morphology</a:t>
            </a:r>
            <a:endParaRPr lang="sr-Lat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9FBC-FBC8-E540-A035-F6C7533D31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828800"/>
            <a:ext cx="8915400" cy="3777622"/>
          </a:xfrm>
        </p:spPr>
        <p:txBody>
          <a:bodyPr/>
          <a:lstStyle/>
          <a:p>
            <a:r>
              <a:rPr lang="sr-Latn-RS" dirty="0" err="1"/>
              <a:t>During</a:t>
            </a:r>
            <a:r>
              <a:rPr lang="sr-Latn-RS" dirty="0"/>
              <a:t> </a:t>
            </a:r>
            <a:r>
              <a:rPr lang="sr-Latn-RS" dirty="0" err="1"/>
              <a:t>cleavage</a:t>
            </a:r>
            <a:r>
              <a:rPr lang="sr-Latn-RS" dirty="0"/>
              <a:t>, </a:t>
            </a:r>
            <a:r>
              <a:rPr lang="sr-Latn-RS" dirty="0" err="1"/>
              <a:t>intensive</a:t>
            </a:r>
            <a:r>
              <a:rPr lang="sr-Latn-RS" dirty="0"/>
              <a:t> </a:t>
            </a:r>
            <a:r>
              <a:rPr lang="sr-Latn-RS" dirty="0" err="1"/>
              <a:t>synthesis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genetic</a:t>
            </a:r>
            <a:r>
              <a:rPr lang="sr-Latn-RS" dirty="0"/>
              <a:t> </a:t>
            </a:r>
            <a:r>
              <a:rPr lang="sr-Latn-RS" dirty="0" err="1"/>
              <a:t>material</a:t>
            </a:r>
            <a:r>
              <a:rPr lang="sr-Latn-RS" dirty="0"/>
              <a:t> </a:t>
            </a:r>
            <a:r>
              <a:rPr lang="sr-Latn-RS" dirty="0" err="1"/>
              <a:t>takes</a:t>
            </a:r>
            <a:r>
              <a:rPr lang="sr-Latn-RS" dirty="0"/>
              <a:t> place.</a:t>
            </a:r>
          </a:p>
          <a:p>
            <a:endParaRPr lang="sr-Latn-RS" dirty="0"/>
          </a:p>
          <a:p>
            <a:r>
              <a:rPr lang="sr-Latn-RS" dirty="0" err="1"/>
              <a:t>With</a:t>
            </a:r>
            <a:r>
              <a:rPr lang="sr-Latn-RS" dirty="0"/>
              <a:t> </a:t>
            </a:r>
            <a:r>
              <a:rPr lang="sr-Latn-RS" dirty="0" err="1"/>
              <a:t>each</a:t>
            </a:r>
            <a:r>
              <a:rPr lang="sr-Latn-RS" dirty="0"/>
              <a:t> </a:t>
            </a:r>
            <a:r>
              <a:rPr lang="sr-Latn-RS" dirty="0" err="1"/>
              <a:t>division</a:t>
            </a:r>
            <a:r>
              <a:rPr lang="sr-Latn-RS" dirty="0"/>
              <a:t>, </a:t>
            </a:r>
            <a:r>
              <a:rPr lang="sr-Latn-RS" dirty="0" err="1"/>
              <a:t>the</a:t>
            </a:r>
            <a:r>
              <a:rPr lang="sr-Latn-RS" dirty="0"/>
              <a:t> total </a:t>
            </a:r>
            <a:r>
              <a:rPr lang="sr-Latn-RS" dirty="0" err="1"/>
              <a:t>amount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embryo</a:t>
            </a:r>
            <a:r>
              <a:rPr lang="sr-Latn-RS" dirty="0"/>
              <a:t> DNA </a:t>
            </a:r>
            <a:r>
              <a:rPr lang="sr-Latn-RS" dirty="0" err="1"/>
              <a:t>increases</a:t>
            </a:r>
            <a:r>
              <a:rPr lang="sr-Latn-RS" dirty="0"/>
              <a:t>, </a:t>
            </a:r>
            <a:r>
              <a:rPr lang="sr-Latn-RS" dirty="0" err="1"/>
              <a:t>along</a:t>
            </a:r>
            <a:r>
              <a:rPr lang="sr-Latn-RS" dirty="0"/>
              <a:t> </a:t>
            </a:r>
            <a:r>
              <a:rPr lang="sr-Latn-RS" dirty="0" err="1"/>
              <a:t>with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increase</a:t>
            </a:r>
            <a:r>
              <a:rPr lang="sr-Latn-RS" dirty="0"/>
              <a:t> in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number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embryonic</a:t>
            </a:r>
            <a:r>
              <a:rPr lang="sr-Latn-RS" dirty="0"/>
              <a:t> </a:t>
            </a:r>
            <a:r>
              <a:rPr lang="sr-Latn-RS" dirty="0" err="1"/>
              <a:t>cells</a:t>
            </a:r>
            <a:r>
              <a:rPr lang="sr-Latn-RS" dirty="0"/>
              <a:t>.</a:t>
            </a:r>
          </a:p>
          <a:p>
            <a:r>
              <a:rPr lang="sr-Latn-RS" dirty="0" err="1"/>
              <a:t>When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embryio</a:t>
            </a:r>
            <a:r>
              <a:rPr lang="sr-Latn-RS" dirty="0"/>
              <a:t> </a:t>
            </a:r>
            <a:r>
              <a:rPr lang="sr-Latn-RS" dirty="0" err="1"/>
              <a:t>consists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approximately</a:t>
            </a:r>
            <a:r>
              <a:rPr lang="sr-Latn-RS" dirty="0"/>
              <a:t> 16 </a:t>
            </a:r>
            <a:r>
              <a:rPr lang="sr-Latn-RS" dirty="0" err="1"/>
              <a:t>cells</a:t>
            </a:r>
            <a:r>
              <a:rPr lang="sr-Latn-RS" dirty="0"/>
              <a:t>, </a:t>
            </a:r>
            <a:r>
              <a:rPr lang="sr-Latn-RS" dirty="0" err="1"/>
              <a:t>it</a:t>
            </a:r>
            <a:r>
              <a:rPr lang="sr-Latn-RS" dirty="0"/>
              <a:t> is </a:t>
            </a:r>
            <a:r>
              <a:rPr lang="sr-Latn-RS" dirty="0" err="1"/>
              <a:t>called</a:t>
            </a:r>
            <a:r>
              <a:rPr lang="sr-Latn-RS" dirty="0"/>
              <a:t> </a:t>
            </a:r>
            <a:r>
              <a:rPr lang="sr-Latn-RS" b="1" dirty="0"/>
              <a:t>morula</a:t>
            </a:r>
            <a:r>
              <a:rPr lang="sr-Latn-RS" dirty="0"/>
              <a:t> (</a:t>
            </a:r>
            <a:r>
              <a:rPr lang="sr-Latn-RS" dirty="0" err="1"/>
              <a:t>derived</a:t>
            </a:r>
            <a:r>
              <a:rPr lang="sr-Latn-RS" dirty="0"/>
              <a:t> from </a:t>
            </a:r>
            <a:r>
              <a:rPr lang="sr-Latn-RS" dirty="0" err="1"/>
              <a:t>the</a:t>
            </a:r>
            <a:r>
              <a:rPr lang="sr-Latn-RS" dirty="0"/>
              <a:t> Latin </a:t>
            </a:r>
            <a:r>
              <a:rPr lang="sr-Latn-RS" dirty="0" err="1"/>
              <a:t>word</a:t>
            </a:r>
            <a:r>
              <a:rPr lang="sr-Latn-RS" dirty="0"/>
              <a:t> </a:t>
            </a:r>
            <a:r>
              <a:rPr lang="sr-Latn-RS" dirty="0" err="1"/>
              <a:t>meaning</a:t>
            </a:r>
            <a:r>
              <a:rPr lang="sr-Latn-RS" dirty="0"/>
              <a:t> </a:t>
            </a:r>
            <a:r>
              <a:rPr lang="sr-Latn-RS" dirty="0" err="1"/>
              <a:t>mulberry</a:t>
            </a:r>
            <a:r>
              <a:rPr lang="sr-Latn-RS" dirty="0"/>
              <a:t>).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1827B4-24D7-544B-A82D-3A2B039697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870" y="4411688"/>
            <a:ext cx="2832770" cy="212457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7DACF8F-DFCC-1941-AC9D-082FF938DC6F}"/>
              </a:ext>
            </a:extLst>
          </p:cNvPr>
          <p:cNvSpPr/>
          <p:nvPr/>
        </p:nvSpPr>
        <p:spPr>
          <a:xfrm>
            <a:off x="5222181" y="6570133"/>
            <a:ext cx="1976148" cy="32173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Morula</a:t>
            </a:r>
          </a:p>
        </p:txBody>
      </p:sp>
    </p:spTree>
    <p:extLst>
      <p:ext uri="{BB962C8B-B14F-4D97-AF65-F5344CB8AC3E}">
        <p14:creationId xmlns:p14="http://schemas.microsoft.com/office/powerpoint/2010/main" val="39854077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17A0C1-D2C3-3C43-8C9B-1D4AADC5FC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Blastula</a:t>
            </a:r>
            <a:endParaRPr lang="sr-Lat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6C9F3D-78BA-A445-9F23-8C7C094525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Latn-RS" dirty="0" err="1"/>
              <a:t>The</a:t>
            </a:r>
            <a:r>
              <a:rPr lang="sr-Latn-RS" dirty="0"/>
              <a:t> morula is a </a:t>
            </a:r>
            <a:r>
              <a:rPr lang="sr-Latn-RS" dirty="0" err="1"/>
              <a:t>short-lived</a:t>
            </a:r>
            <a:r>
              <a:rPr lang="sr-Latn-RS" dirty="0"/>
              <a:t> </a:t>
            </a:r>
            <a:r>
              <a:rPr lang="sr-Latn-RS" dirty="0" err="1"/>
              <a:t>stage</a:t>
            </a:r>
            <a:r>
              <a:rPr lang="sr-Latn-RS" dirty="0"/>
              <a:t>.</a:t>
            </a:r>
          </a:p>
          <a:p>
            <a:r>
              <a:rPr lang="sr-Latn-RS" b="1" dirty="0" err="1"/>
              <a:t>Cavitation</a:t>
            </a:r>
            <a:r>
              <a:rPr lang="sr-Latn-RS" b="1" dirty="0"/>
              <a:t>-</a:t>
            </a:r>
            <a:r>
              <a:rPr lang="sr-Latn-RS" dirty="0"/>
              <a:t> 4 </a:t>
            </a:r>
            <a:r>
              <a:rPr lang="sr-Latn-RS" dirty="0" err="1"/>
              <a:t>days</a:t>
            </a:r>
            <a:r>
              <a:rPr lang="sr-Latn-RS" dirty="0"/>
              <a:t> </a:t>
            </a:r>
            <a:r>
              <a:rPr lang="sr-Latn-RS" dirty="0" err="1"/>
              <a:t>after</a:t>
            </a:r>
            <a:r>
              <a:rPr lang="sr-Latn-RS" dirty="0"/>
              <a:t> </a:t>
            </a:r>
            <a:r>
              <a:rPr lang="sr-Latn-RS" dirty="0" err="1"/>
              <a:t>fertilization</a:t>
            </a:r>
            <a:r>
              <a:rPr lang="sr-Latn-RS" dirty="0"/>
              <a:t>. Fluid-</a:t>
            </a:r>
            <a:r>
              <a:rPr lang="sr-Latn-RS" dirty="0" err="1"/>
              <a:t>filled</a:t>
            </a:r>
            <a:r>
              <a:rPr lang="sr-Latn-RS" dirty="0"/>
              <a:t> </a:t>
            </a:r>
            <a:r>
              <a:rPr lang="sr-Latn-RS" dirty="0" err="1"/>
              <a:t>space</a:t>
            </a:r>
            <a:r>
              <a:rPr lang="sr-Latn-RS" dirty="0"/>
              <a:t> is </a:t>
            </a:r>
            <a:r>
              <a:rPr lang="sr-Latn-RS" dirty="0" err="1"/>
              <a:t>known</a:t>
            </a:r>
            <a:r>
              <a:rPr lang="sr-Latn-RS" dirty="0"/>
              <a:t> as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blastocoele</a:t>
            </a:r>
            <a:r>
              <a:rPr lang="sr-Latn-RS" dirty="0"/>
              <a:t> (</a:t>
            </a:r>
            <a:r>
              <a:rPr lang="sr-Latn-RS" dirty="0" err="1"/>
              <a:t>blastocyst</a:t>
            </a:r>
            <a:r>
              <a:rPr lang="sr-Latn-RS" dirty="0"/>
              <a:t> </a:t>
            </a:r>
            <a:r>
              <a:rPr lang="sr-Latn-RS" dirty="0" err="1"/>
              <a:t>cavity</a:t>
            </a:r>
            <a:r>
              <a:rPr lang="sr-Latn-RS" dirty="0"/>
              <a:t>)</a:t>
            </a:r>
          </a:p>
          <a:p>
            <a:r>
              <a:rPr lang="sr-Latn-RS" dirty="0"/>
              <a:t>At </a:t>
            </a:r>
            <a:r>
              <a:rPr lang="sr-Latn-RS" dirty="0" err="1"/>
              <a:t>this</a:t>
            </a:r>
            <a:r>
              <a:rPr lang="sr-Latn-RS" dirty="0"/>
              <a:t> </a:t>
            </a:r>
            <a:r>
              <a:rPr lang="sr-Latn-RS" dirty="0" err="1"/>
              <a:t>stage</a:t>
            </a:r>
            <a:r>
              <a:rPr lang="sr-Latn-RS" dirty="0"/>
              <a:t>,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embryo</a:t>
            </a:r>
            <a:r>
              <a:rPr lang="sr-Latn-RS" dirty="0"/>
              <a:t> as a </a:t>
            </a:r>
            <a:r>
              <a:rPr lang="sr-Latn-RS" dirty="0" err="1"/>
              <a:t>whole</a:t>
            </a:r>
            <a:r>
              <a:rPr lang="sr-Latn-RS" dirty="0"/>
              <a:t> is </a:t>
            </a:r>
            <a:r>
              <a:rPr lang="sr-Latn-RS" dirty="0" err="1"/>
              <a:t>known</a:t>
            </a:r>
            <a:r>
              <a:rPr lang="sr-Latn-RS" dirty="0"/>
              <a:t> as a </a:t>
            </a:r>
            <a:r>
              <a:rPr lang="sr-Latn-RS" b="1" dirty="0" err="1"/>
              <a:t>blastocyst</a:t>
            </a:r>
            <a:r>
              <a:rPr lang="sr-Latn-RS" dirty="0"/>
              <a:t>. </a:t>
            </a:r>
          </a:p>
          <a:p>
            <a:endParaRPr lang="sr-Latn-RS" dirty="0"/>
          </a:p>
          <a:p>
            <a:r>
              <a:rPr lang="sr-Latn-RS" dirty="0"/>
              <a:t>In </a:t>
            </a:r>
            <a:r>
              <a:rPr lang="sr-Latn-RS" dirty="0" err="1"/>
              <a:t>mammals</a:t>
            </a:r>
            <a:r>
              <a:rPr lang="sr-Latn-RS" dirty="0"/>
              <a:t>,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blastula</a:t>
            </a:r>
            <a:r>
              <a:rPr lang="sr-Latn-RS" dirty="0"/>
              <a:t> is a </a:t>
            </a:r>
            <a:r>
              <a:rPr lang="sr-Latn-RS" dirty="0" err="1"/>
              <a:t>specific</a:t>
            </a:r>
            <a:r>
              <a:rPr lang="sr-Latn-RS" dirty="0"/>
              <a:t> </a:t>
            </a:r>
            <a:r>
              <a:rPr lang="sr-Latn-RS" dirty="0" err="1"/>
              <a:t>blastocyst</a:t>
            </a:r>
            <a:r>
              <a:rPr lang="sr-Latn-RS" dirty="0"/>
              <a:t>.</a:t>
            </a:r>
          </a:p>
          <a:p>
            <a:endParaRPr lang="sr-Latn-RS" dirty="0"/>
          </a:p>
        </p:txBody>
      </p:sp>
      <p:pic>
        <p:nvPicPr>
          <p:cNvPr id="4" name="Picture 4" descr="Image result for brazdanje jajnih celija sisara images">
            <a:hlinkClick r:id="rId2"/>
            <a:extLst>
              <a:ext uri="{FF2B5EF4-FFF2-40B4-BE49-F238E27FC236}">
                <a16:creationId xmlns:a16="http://schemas.microsoft.com/office/drawing/2014/main" id="{F9C97928-8F37-1744-8941-7A29DAC526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1200" y="4699000"/>
            <a:ext cx="3886200" cy="1914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43873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B7A3A-53DF-2C49-84B4-C90AFB2D2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0658" y="5413263"/>
            <a:ext cx="8911687" cy="1280890"/>
          </a:xfrm>
        </p:spPr>
        <p:txBody>
          <a:bodyPr>
            <a:noAutofit/>
          </a:bodyPr>
          <a:lstStyle/>
          <a:p>
            <a:r>
              <a:rPr lang="sr-Latn-RS" sz="2000" dirty="0"/>
              <a:t>A. Morula, </a:t>
            </a:r>
            <a:r>
              <a:rPr lang="sr-Latn-RS" sz="2000" dirty="0" err="1"/>
              <a:t>showing</a:t>
            </a:r>
            <a:r>
              <a:rPr lang="sr-Latn-RS" sz="2000" dirty="0"/>
              <a:t> </a:t>
            </a:r>
            <a:r>
              <a:rPr lang="sr-Latn-RS" sz="2000" dirty="0" err="1"/>
              <a:t>the</a:t>
            </a:r>
            <a:r>
              <a:rPr lang="sr-Latn-RS" sz="2000" dirty="0"/>
              <a:t> </a:t>
            </a:r>
            <a:r>
              <a:rPr lang="sr-Latn-RS" sz="2000" dirty="0" err="1"/>
              <a:t>beginning</a:t>
            </a:r>
            <a:r>
              <a:rPr lang="sr-Latn-RS" sz="2000" dirty="0"/>
              <a:t> </a:t>
            </a:r>
            <a:r>
              <a:rPr lang="sr-Latn-RS" sz="2000" dirty="0" err="1"/>
              <a:t>of</a:t>
            </a:r>
            <a:r>
              <a:rPr lang="sr-Latn-RS" sz="2000" dirty="0"/>
              <a:t> </a:t>
            </a:r>
            <a:r>
              <a:rPr lang="sr-Latn-RS" sz="2000" dirty="0" err="1"/>
              <a:t>cavitation</a:t>
            </a:r>
            <a:r>
              <a:rPr lang="sr-Latn-RS" sz="2000" dirty="0"/>
              <a:t>. </a:t>
            </a:r>
            <a:br>
              <a:rPr lang="sr-Latn-RS" sz="2000" dirty="0"/>
            </a:br>
            <a:r>
              <a:rPr lang="sr-Latn-RS" sz="2000" dirty="0" err="1"/>
              <a:t>B</a:t>
            </a:r>
            <a:r>
              <a:rPr lang="sr-Latn-RS" sz="2000" dirty="0"/>
              <a:t>. </a:t>
            </a:r>
            <a:r>
              <a:rPr lang="sr-Latn-RS" sz="2000" dirty="0" err="1"/>
              <a:t>Blastocyst</a:t>
            </a:r>
            <a:r>
              <a:rPr lang="sr-Latn-RS" sz="2000" dirty="0"/>
              <a:t>, </a:t>
            </a:r>
            <a:r>
              <a:rPr lang="sr-Latn-RS" sz="2000" dirty="0" err="1"/>
              <a:t>showing</a:t>
            </a:r>
            <a:r>
              <a:rPr lang="sr-Latn-RS" sz="2000" dirty="0"/>
              <a:t> a </a:t>
            </a:r>
            <a:r>
              <a:rPr lang="sr-Latn-RS" sz="2000" dirty="0" err="1"/>
              <a:t>well-defined</a:t>
            </a:r>
            <a:r>
              <a:rPr lang="sr-Latn-RS" sz="2000" dirty="0"/>
              <a:t> </a:t>
            </a:r>
            <a:r>
              <a:rPr lang="sr-Latn-RS" sz="2000" dirty="0" err="1"/>
              <a:t>inner</a:t>
            </a:r>
            <a:r>
              <a:rPr lang="sr-Latn-RS" sz="2000" dirty="0"/>
              <a:t> </a:t>
            </a:r>
            <a:r>
              <a:rPr lang="sr-Latn-RS" sz="2000" dirty="0" err="1"/>
              <a:t>cell</a:t>
            </a:r>
            <a:r>
              <a:rPr lang="sr-Latn-RS" sz="2000" dirty="0"/>
              <a:t> </a:t>
            </a:r>
            <a:r>
              <a:rPr lang="sr-Latn-RS" sz="2000" dirty="0" err="1"/>
              <a:t>mass</a:t>
            </a:r>
            <a:r>
              <a:rPr lang="sr-Latn-RS" sz="2000" dirty="0"/>
              <a:t> ad </a:t>
            </a:r>
            <a:r>
              <a:rPr lang="sr-Latn-RS" sz="2000" dirty="0" err="1"/>
              <a:t>blastocoele</a:t>
            </a:r>
            <a:endParaRPr lang="sr-Latn-RS" sz="2000" dirty="0"/>
          </a:p>
        </p:txBody>
      </p:sp>
      <p:pic>
        <p:nvPicPr>
          <p:cNvPr id="4097" name="Picture 1" descr="page121image11169568">
            <a:extLst>
              <a:ext uri="{FF2B5EF4-FFF2-40B4-BE49-F238E27FC236}">
                <a16:creationId xmlns:a16="http://schemas.microsoft.com/office/drawing/2014/main" id="{766260F5-4371-BC48-B4FC-A18C9E46AD1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416"/>
          <a:stretch/>
        </p:blipFill>
        <p:spPr bwMode="auto">
          <a:xfrm>
            <a:off x="2722777" y="1441525"/>
            <a:ext cx="7628355" cy="3714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5932149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{95FBDFBC-CD19-484E-B244-782F70D13CA6}tf10001069</Template>
  <TotalTime>157</TotalTime>
  <Words>1242</Words>
  <Application>Microsoft Macintosh PowerPoint</Application>
  <PresentationFormat>Widescreen</PresentationFormat>
  <Paragraphs>114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Century Gothic</vt:lpstr>
      <vt:lpstr>Wingdings 3</vt:lpstr>
      <vt:lpstr>Wisp</vt:lpstr>
      <vt:lpstr>Mammalian embryonic development</vt:lpstr>
      <vt:lpstr>Mammalian embryonic development</vt:lpstr>
      <vt:lpstr>The common characteristics of the embryonic development of all mammals:</vt:lpstr>
      <vt:lpstr>Cleavage</vt:lpstr>
      <vt:lpstr>Early cleavage stages in human embryos</vt:lpstr>
      <vt:lpstr>Cleavage morphology</vt:lpstr>
      <vt:lpstr>Cleavage morphology</vt:lpstr>
      <vt:lpstr>Blastula</vt:lpstr>
      <vt:lpstr>A. Morula, showing the beginning of cavitation.  B. Blastocyst, showing a well-defined inner cell mass ad blastocoele</vt:lpstr>
      <vt:lpstr>Blastocyst</vt:lpstr>
      <vt:lpstr>Blastocyst</vt:lpstr>
      <vt:lpstr>Cell and tissue lineages in the mammalian embryo</vt:lpstr>
      <vt:lpstr>Gastrulation and the embryonic germ layers</vt:lpstr>
      <vt:lpstr>Gastrulation in mammals</vt:lpstr>
      <vt:lpstr>Gastrulation</vt:lpstr>
      <vt:lpstr>Differentiation of three embryonic germ layers</vt:lpstr>
      <vt:lpstr>Extra embryonic membranes in mammals</vt:lpstr>
      <vt:lpstr>Yolk sac</vt:lpstr>
      <vt:lpstr>Amnion</vt:lpstr>
      <vt:lpstr>Chorion</vt:lpstr>
      <vt:lpstr>Chorion</vt:lpstr>
      <vt:lpstr>Chorion</vt:lpstr>
      <vt:lpstr>Placenta</vt:lpstr>
      <vt:lpstr>Functions of placenta: </vt:lpstr>
      <vt:lpstr>Allantois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Mammalian embryonic development</dc:title>
  <dc:creator>Microsoft Office User</dc:creator>
  <cp:lastModifiedBy>Microsoft Office User</cp:lastModifiedBy>
  <cp:revision>28</cp:revision>
  <dcterms:created xsi:type="dcterms:W3CDTF">2023-09-08T08:02:16Z</dcterms:created>
  <dcterms:modified xsi:type="dcterms:W3CDTF">2024-12-11T09:03:12Z</dcterms:modified>
</cp:coreProperties>
</file>